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75"/>
  </p:notesMasterIdLst>
  <p:handoutMasterIdLst>
    <p:handoutMasterId r:id="rId76"/>
  </p:handoutMasterIdLst>
  <p:sldIdLst>
    <p:sldId id="455" r:id="rId5"/>
    <p:sldId id="422" r:id="rId6"/>
    <p:sldId id="449" r:id="rId7"/>
    <p:sldId id="390" r:id="rId8"/>
    <p:sldId id="438" r:id="rId9"/>
    <p:sldId id="392" r:id="rId10"/>
    <p:sldId id="423" r:id="rId11"/>
    <p:sldId id="465" r:id="rId12"/>
    <p:sldId id="387" r:id="rId13"/>
    <p:sldId id="397" r:id="rId14"/>
    <p:sldId id="424" r:id="rId15"/>
    <p:sldId id="374" r:id="rId16"/>
    <p:sldId id="442" r:id="rId17"/>
    <p:sldId id="446" r:id="rId18"/>
    <p:sldId id="447" r:id="rId19"/>
    <p:sldId id="448" r:id="rId20"/>
    <p:sldId id="427" r:id="rId21"/>
    <p:sldId id="386" r:id="rId22"/>
    <p:sldId id="428" r:id="rId23"/>
    <p:sldId id="429" r:id="rId24"/>
    <p:sldId id="409" r:id="rId25"/>
    <p:sldId id="430" r:id="rId26"/>
    <p:sldId id="404" r:id="rId27"/>
    <p:sldId id="403" r:id="rId28"/>
    <p:sldId id="405" r:id="rId29"/>
    <p:sldId id="413" r:id="rId30"/>
    <p:sldId id="441" r:id="rId31"/>
    <p:sldId id="410" r:id="rId32"/>
    <p:sldId id="411" r:id="rId33"/>
    <p:sldId id="414" r:id="rId34"/>
    <p:sldId id="416" r:id="rId35"/>
    <p:sldId id="417" r:id="rId36"/>
    <p:sldId id="474" r:id="rId37"/>
    <p:sldId id="476" r:id="rId38"/>
    <p:sldId id="478" r:id="rId39"/>
    <p:sldId id="479" r:id="rId40"/>
    <p:sldId id="482" r:id="rId41"/>
    <p:sldId id="487" r:id="rId42"/>
    <p:sldId id="492" r:id="rId43"/>
    <p:sldId id="493" r:id="rId44"/>
    <p:sldId id="496" r:id="rId45"/>
    <p:sldId id="406" r:id="rId46"/>
    <p:sldId id="460" r:id="rId47"/>
    <p:sldId id="470" r:id="rId48"/>
    <p:sldId id="452" r:id="rId49"/>
    <p:sldId id="468" r:id="rId50"/>
    <p:sldId id="453" r:id="rId51"/>
    <p:sldId id="469" r:id="rId52"/>
    <p:sldId id="450" r:id="rId53"/>
    <p:sldId id="467" r:id="rId54"/>
    <p:sldId id="472" r:id="rId55"/>
    <p:sldId id="454" r:id="rId56"/>
    <p:sldId id="481" r:id="rId57"/>
    <p:sldId id="498" r:id="rId58"/>
    <p:sldId id="484" r:id="rId59"/>
    <p:sldId id="486" r:id="rId60"/>
    <p:sldId id="494" r:id="rId61"/>
    <p:sldId id="495" r:id="rId62"/>
    <p:sldId id="490" r:id="rId63"/>
    <p:sldId id="475" r:id="rId64"/>
    <p:sldId id="477" r:id="rId65"/>
    <p:sldId id="480" r:id="rId66"/>
    <p:sldId id="483" r:id="rId67"/>
    <p:sldId id="488" r:id="rId68"/>
    <p:sldId id="489" r:id="rId69"/>
    <p:sldId id="491" r:id="rId70"/>
    <p:sldId id="418" r:id="rId71"/>
    <p:sldId id="419" r:id="rId72"/>
    <p:sldId id="420" r:id="rId73"/>
    <p:sldId id="43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0255"/>
    <a:srgbClr val="CCFFFF"/>
    <a:srgbClr val="E3A303"/>
    <a:srgbClr val="3E0060"/>
    <a:srgbClr val="00007F"/>
    <a:srgbClr val="620AD8"/>
    <a:srgbClr val="9B48EE"/>
    <a:srgbClr val="FFCC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663771-3A7E-4B41-9CB4-CD7A666BB1FA}" v="146" dt="2024-08-05T14:51:47.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autoAdjust="0"/>
  </p:normalViewPr>
  <p:slideViewPr>
    <p:cSldViewPr snapToGrid="0">
      <p:cViewPr>
        <p:scale>
          <a:sx n="66" d="100"/>
          <a:sy n="66" d="100"/>
        </p:scale>
        <p:origin x="1050" y="426"/>
      </p:cViewPr>
      <p:guideLst>
        <p:guide pos="360"/>
        <p:guide pos="7392"/>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2616" y="51"/>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a Shahpouri" userId="3580415a-8104-48b5-92c1-ca19fe09f30f" providerId="ADAL" clId="{4B663771-3A7E-4B41-9CB4-CD7A666BB1FA}"/>
    <pc:docChg chg="custSel addSld delSld modSld">
      <pc:chgData name="Sama Shahpouri" userId="3580415a-8104-48b5-92c1-ca19fe09f30f" providerId="ADAL" clId="{4B663771-3A7E-4B41-9CB4-CD7A666BB1FA}" dt="2024-08-05T14:53:22.723" v="254" actId="27636"/>
      <pc:docMkLst>
        <pc:docMk/>
      </pc:docMkLst>
      <pc:sldChg chg="modSp mod">
        <pc:chgData name="Sama Shahpouri" userId="3580415a-8104-48b5-92c1-ca19fe09f30f" providerId="ADAL" clId="{4B663771-3A7E-4B41-9CB4-CD7A666BB1FA}" dt="2024-08-05T14:53:22.723" v="254" actId="27636"/>
        <pc:sldMkLst>
          <pc:docMk/>
          <pc:sldMk cId="2455173130" sldId="374"/>
        </pc:sldMkLst>
        <pc:spChg chg="mod">
          <ac:chgData name="Sama Shahpouri" userId="3580415a-8104-48b5-92c1-ca19fe09f30f" providerId="ADAL" clId="{4B663771-3A7E-4B41-9CB4-CD7A666BB1FA}" dt="2024-08-05T14:53:22.723" v="254" actId="27636"/>
          <ac:spMkLst>
            <pc:docMk/>
            <pc:sldMk cId="2455173130" sldId="374"/>
            <ac:spMk id="3" creationId="{6535FB24-4D41-E6B4-AD95-18B4E12D2FF2}"/>
          </ac:spMkLst>
        </pc:spChg>
      </pc:sldChg>
      <pc:sldChg chg="del">
        <pc:chgData name="Sama Shahpouri" userId="3580415a-8104-48b5-92c1-ca19fe09f30f" providerId="ADAL" clId="{4B663771-3A7E-4B41-9CB4-CD7A666BB1FA}" dt="2024-08-05T14:46:08.151" v="177" actId="47"/>
        <pc:sldMkLst>
          <pc:docMk/>
          <pc:sldMk cId="348693" sldId="439"/>
        </pc:sldMkLst>
      </pc:sldChg>
      <pc:sldChg chg="addSp delSp modSp add del mod modClrScheme delAnim modAnim chgLayout">
        <pc:chgData name="Sama Shahpouri" userId="3580415a-8104-48b5-92c1-ca19fe09f30f" providerId="ADAL" clId="{4B663771-3A7E-4B41-9CB4-CD7A666BB1FA}" dt="2024-08-05T14:52:15.736" v="241" actId="47"/>
        <pc:sldMkLst>
          <pc:docMk/>
          <pc:sldMk cId="232490013" sldId="462"/>
        </pc:sldMkLst>
        <pc:spChg chg="mod ord">
          <ac:chgData name="Sama Shahpouri" userId="3580415a-8104-48b5-92c1-ca19fe09f30f" providerId="ADAL" clId="{4B663771-3A7E-4B41-9CB4-CD7A666BB1FA}" dt="2024-08-05T14:34:13.151" v="12" actId="700"/>
          <ac:spMkLst>
            <pc:docMk/>
            <pc:sldMk cId="232490013" sldId="462"/>
            <ac:spMk id="2" creationId="{763601E5-B748-F691-59E8-544E816D63F0}"/>
          </ac:spMkLst>
        </pc:spChg>
        <pc:spChg chg="mod">
          <ac:chgData name="Sama Shahpouri" userId="3580415a-8104-48b5-92c1-ca19fe09f30f" providerId="ADAL" clId="{4B663771-3A7E-4B41-9CB4-CD7A666BB1FA}" dt="2024-08-05T14:46:39.421" v="182" actId="20577"/>
          <ac:spMkLst>
            <pc:docMk/>
            <pc:sldMk cId="232490013" sldId="462"/>
            <ac:spMk id="3" creationId="{F4E9AA72-10B2-B804-1F5A-C7E24E6160F0}"/>
          </ac:spMkLst>
        </pc:spChg>
        <pc:spChg chg="del mod">
          <ac:chgData name="Sama Shahpouri" userId="3580415a-8104-48b5-92c1-ca19fe09f30f" providerId="ADAL" clId="{4B663771-3A7E-4B41-9CB4-CD7A666BB1FA}" dt="2024-08-05T14:27:59.749" v="4" actId="478"/>
          <ac:spMkLst>
            <pc:docMk/>
            <pc:sldMk cId="232490013" sldId="462"/>
            <ac:spMk id="7" creationId="{84733BAC-1F1F-CF42-E1E3-B872D95C85BB}"/>
          </ac:spMkLst>
        </pc:spChg>
        <pc:spChg chg="del mod">
          <ac:chgData name="Sama Shahpouri" userId="3580415a-8104-48b5-92c1-ca19fe09f30f" providerId="ADAL" clId="{4B663771-3A7E-4B41-9CB4-CD7A666BB1FA}" dt="2024-08-05T14:28:04.118" v="7" actId="478"/>
          <ac:spMkLst>
            <pc:docMk/>
            <pc:sldMk cId="232490013" sldId="462"/>
            <ac:spMk id="8" creationId="{EC4C10CA-6DEF-AD03-326C-1164EF631F3C}"/>
          </ac:spMkLst>
        </pc:spChg>
        <pc:spChg chg="del">
          <ac:chgData name="Sama Shahpouri" userId="3580415a-8104-48b5-92c1-ca19fe09f30f" providerId="ADAL" clId="{4B663771-3A7E-4B41-9CB4-CD7A666BB1FA}" dt="2024-08-05T14:28:01.638" v="5" actId="478"/>
          <ac:spMkLst>
            <pc:docMk/>
            <pc:sldMk cId="232490013" sldId="462"/>
            <ac:spMk id="9" creationId="{82F6104A-63D6-DA28-AEA0-33D5FE75833A}"/>
          </ac:spMkLst>
        </pc:spChg>
        <pc:spChg chg="del mod topLvl">
          <ac:chgData name="Sama Shahpouri" userId="3580415a-8104-48b5-92c1-ca19fe09f30f" providerId="ADAL" clId="{4B663771-3A7E-4B41-9CB4-CD7A666BB1FA}" dt="2024-08-05T14:34:59.401" v="29" actId="478"/>
          <ac:spMkLst>
            <pc:docMk/>
            <pc:sldMk cId="232490013" sldId="462"/>
            <ac:spMk id="11" creationId="{0C80D7A3-E7D7-020E-F2B8-5D9537DBD546}"/>
          </ac:spMkLst>
        </pc:spChg>
        <pc:spChg chg="add del mod ord">
          <ac:chgData name="Sama Shahpouri" userId="3580415a-8104-48b5-92c1-ca19fe09f30f" providerId="ADAL" clId="{4B663771-3A7E-4B41-9CB4-CD7A666BB1FA}" dt="2024-08-05T14:34:44.534" v="27" actId="478"/>
          <ac:spMkLst>
            <pc:docMk/>
            <pc:sldMk cId="232490013" sldId="462"/>
            <ac:spMk id="13" creationId="{9B232483-7F44-8170-07A4-1A850EC047E8}"/>
          </ac:spMkLst>
        </pc:spChg>
        <pc:spChg chg="add mod ord">
          <ac:chgData name="Sama Shahpouri" userId="3580415a-8104-48b5-92c1-ca19fe09f30f" providerId="ADAL" clId="{4B663771-3A7E-4B41-9CB4-CD7A666BB1FA}" dt="2024-08-05T14:43:15.870" v="63" actId="113"/>
          <ac:spMkLst>
            <pc:docMk/>
            <pc:sldMk cId="232490013" sldId="462"/>
            <ac:spMk id="14" creationId="{ED71810F-EBD6-FEE4-E398-51BC3277EDD7}"/>
          </ac:spMkLst>
        </pc:spChg>
        <pc:grpChg chg="add del mod">
          <ac:chgData name="Sama Shahpouri" userId="3580415a-8104-48b5-92c1-ca19fe09f30f" providerId="ADAL" clId="{4B663771-3A7E-4B41-9CB4-CD7A666BB1FA}" dt="2024-08-05T14:34:56.563" v="28" actId="165"/>
          <ac:grpSpMkLst>
            <pc:docMk/>
            <pc:sldMk cId="232490013" sldId="462"/>
            <ac:grpSpMk id="12" creationId="{898F4117-8FFD-2C6F-179A-A9619C25EE85}"/>
          </ac:grpSpMkLst>
        </pc:grpChg>
        <pc:picChg chg="del">
          <ac:chgData name="Sama Shahpouri" userId="3580415a-8104-48b5-92c1-ca19fe09f30f" providerId="ADAL" clId="{4B663771-3A7E-4B41-9CB4-CD7A666BB1FA}" dt="2024-08-05T14:27:55.541" v="1" actId="478"/>
          <ac:picMkLst>
            <pc:docMk/>
            <pc:sldMk cId="232490013" sldId="462"/>
            <ac:picMk id="4" creationId="{DD28FE29-7119-D26A-CC14-8609B71075D0}"/>
          </ac:picMkLst>
        </pc:picChg>
        <pc:picChg chg="del">
          <ac:chgData name="Sama Shahpouri" userId="3580415a-8104-48b5-92c1-ca19fe09f30f" providerId="ADAL" clId="{4B663771-3A7E-4B41-9CB4-CD7A666BB1FA}" dt="2024-08-05T14:27:56.989" v="2" actId="478"/>
          <ac:picMkLst>
            <pc:docMk/>
            <pc:sldMk cId="232490013" sldId="462"/>
            <ac:picMk id="5" creationId="{95AF98DE-43AF-F517-2698-83E8E01242A7}"/>
          </ac:picMkLst>
        </pc:picChg>
        <pc:picChg chg="del">
          <ac:chgData name="Sama Shahpouri" userId="3580415a-8104-48b5-92c1-ca19fe09f30f" providerId="ADAL" clId="{4B663771-3A7E-4B41-9CB4-CD7A666BB1FA}" dt="2024-08-05T14:28:04.978" v="8" actId="478"/>
          <ac:picMkLst>
            <pc:docMk/>
            <pc:sldMk cId="232490013" sldId="462"/>
            <ac:picMk id="6" creationId="{DC4B7CA7-649E-0893-326F-1C0F2AE9B664}"/>
          </ac:picMkLst>
        </pc:picChg>
        <pc:picChg chg="mod topLvl modCrop">
          <ac:chgData name="Sama Shahpouri" userId="3580415a-8104-48b5-92c1-ca19fe09f30f" providerId="ADAL" clId="{4B663771-3A7E-4B41-9CB4-CD7A666BB1FA}" dt="2024-08-05T14:41:46.750" v="54" actId="732"/>
          <ac:picMkLst>
            <pc:docMk/>
            <pc:sldMk cId="232490013" sldId="462"/>
            <ac:picMk id="10" creationId="{03D77B52-FBD7-76EE-E503-58DB03A82B84}"/>
          </ac:picMkLst>
        </pc:picChg>
        <pc:picChg chg="add del mod modCrop">
          <ac:chgData name="Sama Shahpouri" userId="3580415a-8104-48b5-92c1-ca19fe09f30f" providerId="ADAL" clId="{4B663771-3A7E-4B41-9CB4-CD7A666BB1FA}" dt="2024-08-05T14:46:30.272" v="181" actId="478"/>
          <ac:picMkLst>
            <pc:docMk/>
            <pc:sldMk cId="232490013" sldId="462"/>
            <ac:picMk id="15" creationId="{BB837933-8024-80DA-F5BB-A201D45C38E0}"/>
          </ac:picMkLst>
        </pc:picChg>
        <pc:picChg chg="add del mod">
          <ac:chgData name="Sama Shahpouri" userId="3580415a-8104-48b5-92c1-ca19fe09f30f" providerId="ADAL" clId="{4B663771-3A7E-4B41-9CB4-CD7A666BB1FA}" dt="2024-08-05T14:46:30.272" v="181" actId="478"/>
          <ac:picMkLst>
            <pc:docMk/>
            <pc:sldMk cId="232490013" sldId="462"/>
            <ac:picMk id="16" creationId="{35B9E110-2240-6FE5-8B26-52934FFF414B}"/>
          </ac:picMkLst>
        </pc:picChg>
        <pc:picChg chg="add del mod">
          <ac:chgData name="Sama Shahpouri" userId="3580415a-8104-48b5-92c1-ca19fe09f30f" providerId="ADAL" clId="{4B663771-3A7E-4B41-9CB4-CD7A666BB1FA}" dt="2024-08-05T14:46:30.272" v="181" actId="478"/>
          <ac:picMkLst>
            <pc:docMk/>
            <pc:sldMk cId="232490013" sldId="462"/>
            <ac:picMk id="1026" creationId="{647BEBD6-B7B3-8A31-DD98-35C55E04DA48}"/>
          </ac:picMkLst>
        </pc:picChg>
      </pc:sldChg>
      <pc:sldChg chg="add del">
        <pc:chgData name="Sama Shahpouri" userId="3580415a-8104-48b5-92c1-ca19fe09f30f" providerId="ADAL" clId="{4B663771-3A7E-4B41-9CB4-CD7A666BB1FA}" dt="2024-08-05T14:52:15.736" v="241" actId="47"/>
        <pc:sldMkLst>
          <pc:docMk/>
          <pc:sldMk cId="3213573186" sldId="463"/>
        </pc:sldMkLst>
      </pc:sldChg>
      <pc:sldChg chg="add del">
        <pc:chgData name="Sama Shahpouri" userId="3580415a-8104-48b5-92c1-ca19fe09f30f" providerId="ADAL" clId="{4B663771-3A7E-4B41-9CB4-CD7A666BB1FA}" dt="2024-08-05T14:52:15.736" v="241" actId="47"/>
        <pc:sldMkLst>
          <pc:docMk/>
          <pc:sldMk cId="1337339273" sldId="464"/>
        </pc:sldMkLst>
      </pc:sldChg>
      <pc:sldChg chg="addSp modSp add mod modAnim">
        <pc:chgData name="Sama Shahpouri" userId="3580415a-8104-48b5-92c1-ca19fe09f30f" providerId="ADAL" clId="{4B663771-3A7E-4B41-9CB4-CD7A666BB1FA}" dt="2024-08-05T14:51:47.722" v="240"/>
        <pc:sldMkLst>
          <pc:docMk/>
          <pc:sldMk cId="1097940878" sldId="465"/>
        </pc:sldMkLst>
        <pc:spChg chg="mod">
          <ac:chgData name="Sama Shahpouri" userId="3580415a-8104-48b5-92c1-ca19fe09f30f" providerId="ADAL" clId="{4B663771-3A7E-4B41-9CB4-CD7A666BB1FA}" dt="2024-08-05T14:48:45.839" v="198" actId="20577"/>
          <ac:spMkLst>
            <pc:docMk/>
            <pc:sldMk cId="1097940878" sldId="465"/>
            <ac:spMk id="3" creationId="{F4E9AA72-10B2-B804-1F5A-C7E24E6160F0}"/>
          </ac:spMkLst>
        </pc:spChg>
        <pc:spChg chg="add mod">
          <ac:chgData name="Sama Shahpouri" userId="3580415a-8104-48b5-92c1-ca19fe09f30f" providerId="ADAL" clId="{4B663771-3A7E-4B41-9CB4-CD7A666BB1FA}" dt="2024-08-05T14:48:03.371" v="188" actId="1076"/>
          <ac:spMkLst>
            <pc:docMk/>
            <pc:sldMk cId="1097940878" sldId="465"/>
            <ac:spMk id="4" creationId="{3422EDAF-A6CC-4471-E181-4805A8058F37}"/>
          </ac:spMkLst>
        </pc:spChg>
        <pc:spChg chg="add mod">
          <ac:chgData name="Sama Shahpouri" userId="3580415a-8104-48b5-92c1-ca19fe09f30f" providerId="ADAL" clId="{4B663771-3A7E-4B41-9CB4-CD7A666BB1FA}" dt="2024-08-05T14:48:20.194" v="192" actId="1076"/>
          <ac:spMkLst>
            <pc:docMk/>
            <pc:sldMk cId="1097940878" sldId="465"/>
            <ac:spMk id="5" creationId="{90942CBE-D340-67C9-A547-1E30704804A4}"/>
          </ac:spMkLst>
        </pc:spChg>
        <pc:spChg chg="add mod">
          <ac:chgData name="Sama Shahpouri" userId="3580415a-8104-48b5-92c1-ca19fe09f30f" providerId="ADAL" clId="{4B663771-3A7E-4B41-9CB4-CD7A666BB1FA}" dt="2024-08-05T14:48:37.621" v="197" actId="20577"/>
          <ac:spMkLst>
            <pc:docMk/>
            <pc:sldMk cId="1097940878" sldId="465"/>
            <ac:spMk id="6" creationId="{DB01C360-E741-912E-1DE2-80351618A54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8/5/2024</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8/5/2024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34931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rgbClr val="FFC000"/>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GB"/>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GB"/>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GB"/>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GB"/>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GB"/>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GB"/>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E1D10E-1C30-41BF-8C3B-C460C9B5597B}"/>
              </a:ext>
            </a:extLst>
          </p:cNvPr>
          <p:cNvSpPr/>
          <p:nvPr/>
        </p:nvSpPr>
        <p:spPr>
          <a:xfrm>
            <a:off x="273386" y="8703"/>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GB"/>
              <a:t>Click to edit Master title style</a:t>
            </a:r>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3" name="Picture 2" descr="A map of the world">
            <a:extLst>
              <a:ext uri="{FF2B5EF4-FFF2-40B4-BE49-F238E27FC236}">
                <a16:creationId xmlns:a16="http://schemas.microsoft.com/office/drawing/2014/main" id="{7A6E687D-8E24-8B46-F7FA-309FD85B7E0C}"/>
              </a:ext>
            </a:extLst>
          </p:cNvPr>
          <p:cNvPicPr>
            <a:picLocks noChangeAspect="1"/>
          </p:cNvPicPr>
          <p:nvPr userDrawn="1"/>
        </p:nvPicPr>
        <p:blipFill rotWithShape="1">
          <a:blip r:embed="rId2">
            <a:duotone>
              <a:schemeClr val="bg2">
                <a:shade val="45000"/>
                <a:satMod val="135000"/>
              </a:schemeClr>
              <a:prstClr val="white"/>
            </a:duotone>
            <a:alphaModFix amt="50000"/>
          </a:blip>
          <a:srcRect l="-1063" t="5505" r="76604" b="16988"/>
          <a:stretch/>
        </p:blipFill>
        <p:spPr>
          <a:xfrm rot="5400000">
            <a:off x="-149716" y="4565978"/>
            <a:ext cx="1192812" cy="3373826"/>
          </a:xfrm>
          <a:prstGeom prst="rect">
            <a:avLst/>
          </a:prstGeom>
        </p:spPr>
      </p:pic>
    </p:spTree>
    <p:extLst>
      <p:ext uri="{BB962C8B-B14F-4D97-AF65-F5344CB8AC3E}">
        <p14:creationId xmlns:p14="http://schemas.microsoft.com/office/powerpoint/2010/main" val="1400994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duotone>
              <a:schemeClr val="bg2">
                <a:shade val="45000"/>
                <a:satMod val="135000"/>
              </a:schemeClr>
              <a:prstClr val="white"/>
            </a:duotone>
            <a:alphaModFix amt="35000"/>
          </a:blip>
          <a:srcRect l="68441" r="143" b="8205"/>
          <a:stretch/>
        </p:blipFill>
        <p:spPr>
          <a:xfrm rot="5400000">
            <a:off x="1782088" y="-1782089"/>
            <a:ext cx="2216424" cy="5780604"/>
          </a:xfrm>
          <a:prstGeom prst="rect">
            <a:avLst/>
          </a:prstGeom>
        </p:spPr>
      </p:pic>
    </p:spTree>
    <p:extLst>
      <p:ext uri="{BB962C8B-B14F-4D97-AF65-F5344CB8AC3E}">
        <p14:creationId xmlns:p14="http://schemas.microsoft.com/office/powerpoint/2010/main" val="4060377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duotone>
              <a:schemeClr val="bg2">
                <a:shade val="45000"/>
                <a:satMod val="135000"/>
              </a:schemeClr>
              <a:prstClr val="white"/>
            </a:duotone>
            <a:alphaModFix amt="35000"/>
          </a:blip>
          <a:srcRect l="68441" r="143" b="8205"/>
          <a:stretch/>
        </p:blipFill>
        <p:spPr>
          <a:xfrm rot="5400000">
            <a:off x="1782088" y="-1782089"/>
            <a:ext cx="2216424" cy="5780604"/>
          </a:xfrm>
          <a:prstGeom prst="rect">
            <a:avLst/>
          </a:prstGeom>
        </p:spPr>
      </p:pic>
      <p:sp>
        <p:nvSpPr>
          <p:cNvPr id="10" name="Rectangle 9">
            <a:extLst>
              <a:ext uri="{FF2B5EF4-FFF2-40B4-BE49-F238E27FC236}">
                <a16:creationId xmlns:a16="http://schemas.microsoft.com/office/drawing/2014/main" id="{C6AD1DC2-7B55-3C9C-EC24-942A6313E956}"/>
              </a:ext>
            </a:extLst>
          </p:cNvPr>
          <p:cNvSpPr/>
          <p:nvPr userDrawn="1"/>
        </p:nvSpPr>
        <p:spPr>
          <a:xfrm>
            <a:off x="0" y="3376602"/>
            <a:ext cx="9382538"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959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B4EF8E-112F-82EC-A2CF-41A98C82B39F}"/>
              </a:ext>
            </a:extLst>
          </p:cNvPr>
          <p:cNvSpPr>
            <a:spLocks noGrp="1"/>
          </p:cNvSpPr>
          <p:nvPr>
            <p:ph type="sldNum" sz="quarter" idx="10"/>
          </p:nvPr>
        </p:nvSpPr>
        <p:spPr/>
        <p:txBody>
          <a:bodyPr/>
          <a:lstStyle/>
          <a:p>
            <a:fld id="{A65A5C87-DF58-40C8-B092-1DE63DB4547E}" type="slidenum">
              <a:rPr lang="en-US" smtClean="0"/>
              <a:t>‹#›</a:t>
            </a:fld>
            <a:endParaRPr lang="en-US" dirty="0"/>
          </a:p>
        </p:txBody>
      </p:sp>
      <p:pic>
        <p:nvPicPr>
          <p:cNvPr id="4" name="Picture 3" descr="A map of the world">
            <a:extLst>
              <a:ext uri="{FF2B5EF4-FFF2-40B4-BE49-F238E27FC236}">
                <a16:creationId xmlns:a16="http://schemas.microsoft.com/office/drawing/2014/main" id="{E7400766-03D7-541D-02D3-400730870F87}"/>
              </a:ext>
            </a:extLst>
          </p:cNvPr>
          <p:cNvPicPr>
            <a:picLocks noChangeAspect="1"/>
          </p:cNvPicPr>
          <p:nvPr userDrawn="1"/>
        </p:nvPicPr>
        <p:blipFill rotWithShape="1">
          <a:blip r:embed="rId2">
            <a:duotone>
              <a:schemeClr val="bg2">
                <a:shade val="45000"/>
                <a:satMod val="135000"/>
              </a:schemeClr>
              <a:prstClr val="white"/>
            </a:duotone>
            <a:alphaModFix amt="20000"/>
          </a:blip>
          <a:srcRect l="-1063" t="5505" r="76604" b="16988"/>
          <a:stretch/>
        </p:blipFill>
        <p:spPr>
          <a:xfrm rot="5400000">
            <a:off x="-149716" y="4565978"/>
            <a:ext cx="1192812" cy="3373826"/>
          </a:xfrm>
          <a:prstGeom prst="rect">
            <a:avLst/>
          </a:prstGeom>
        </p:spPr>
      </p:pic>
    </p:spTree>
    <p:extLst>
      <p:ext uri="{BB962C8B-B14F-4D97-AF65-F5344CB8AC3E}">
        <p14:creationId xmlns:p14="http://schemas.microsoft.com/office/powerpoint/2010/main" val="303880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FFC00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duotone>
              <a:prstClr val="black"/>
              <a:srgbClr val="9B48EE">
                <a:tint val="45000"/>
                <a:satMod val="400000"/>
              </a:srgbClr>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51253" r="144" b="8205"/>
          <a:stretch/>
        </p:blipFill>
        <p:spPr>
          <a:xfrm rot="16200000">
            <a:off x="9995936" y="4653622"/>
            <a:ext cx="1595611" cy="2689879"/>
          </a:xfrm>
          <a:prstGeom prst="rect">
            <a:avLst/>
          </a:prstGeom>
          <a:noFill/>
          <a:ln>
            <a:noFill/>
          </a:ln>
          <a:effectLst/>
        </p:spPr>
      </p:pic>
    </p:spTree>
    <p:extLst>
      <p:ext uri="{BB962C8B-B14F-4D97-AF65-F5344CB8AC3E}">
        <p14:creationId xmlns:p14="http://schemas.microsoft.com/office/powerpoint/2010/main" val="1693883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E006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mt="50000"/>
            <a:biLevel thresh="25000"/>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51253" r="144" b="8205"/>
          <a:stretch/>
        </p:blipFill>
        <p:spPr>
          <a:xfrm rot="16200000">
            <a:off x="8499193" y="3150904"/>
            <a:ext cx="2661216" cy="4486275"/>
          </a:xfrm>
          <a:prstGeom prst="rect">
            <a:avLst/>
          </a:prstGeom>
          <a:noFill/>
          <a:ln>
            <a:noFill/>
          </a:ln>
          <a:effectLst/>
        </p:spPr>
      </p:pic>
    </p:spTree>
    <p:extLst>
      <p:ext uri="{BB962C8B-B14F-4D97-AF65-F5344CB8AC3E}">
        <p14:creationId xmlns:p14="http://schemas.microsoft.com/office/powerpoint/2010/main" val="101555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GB"/>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GB"/>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rgbClr val="FFC000"/>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5">
            <a:extLst>
              <a:ext uri="{FF2B5EF4-FFF2-40B4-BE49-F238E27FC236}">
                <a16:creationId xmlns:a16="http://schemas.microsoft.com/office/drawing/2014/main" id="{47CD0A69-1FBB-28D2-7BD0-FA8F79EEA9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rgbClr val="440255"/>
          </a:solidFill>
        </p:spPr>
        <p:txBody>
          <a:bodyPr anchor="ctr">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
        <p:nvSpPr>
          <p:cNvPr id="6" name="TextBox 5">
            <a:extLst>
              <a:ext uri="{FF2B5EF4-FFF2-40B4-BE49-F238E27FC236}">
                <a16:creationId xmlns:a16="http://schemas.microsoft.com/office/drawing/2014/main" id="{A3ECB290-9F4E-B279-0188-EB67A8CC8C67}"/>
              </a:ext>
            </a:extLst>
          </p:cNvPr>
          <p:cNvSpPr txBox="1"/>
          <p:nvPr userDrawn="1"/>
        </p:nvSpPr>
        <p:spPr>
          <a:xfrm>
            <a:off x="921657" y="682171"/>
            <a:ext cx="10362039" cy="371448"/>
          </a:xfrm>
          <a:prstGeom prst="rect">
            <a:avLst/>
          </a:prstGeom>
          <a:noFill/>
        </p:spPr>
        <p:txBody>
          <a:bodyPr wrap="square" rtlCol="0">
            <a:spAutoFit/>
          </a:bodyPr>
          <a:lstStyle/>
          <a:p>
            <a:r>
              <a:rPr lang="en-GB" dirty="0"/>
              <a:t>	   NAC		       MAC		  DL		   Difference</a:t>
            </a:r>
            <a:endParaRPr lang="en-US" dirty="0"/>
          </a:p>
        </p:txBody>
      </p:sp>
      <p:sp>
        <p:nvSpPr>
          <p:cNvPr id="8" name="Rectangle 7">
            <a:extLst>
              <a:ext uri="{FF2B5EF4-FFF2-40B4-BE49-F238E27FC236}">
                <a16:creationId xmlns:a16="http://schemas.microsoft.com/office/drawing/2014/main" id="{8B9DE0CE-5B87-CB43-17E2-60CF1E5327C9}"/>
              </a:ext>
            </a:extLst>
          </p:cNvPr>
          <p:cNvSpPr/>
          <p:nvPr userDrawn="1"/>
        </p:nvSpPr>
        <p:spPr>
          <a:xfrm>
            <a:off x="0" y="0"/>
            <a:ext cx="1632857" cy="50364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130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solidFill>
          <a:srgbClr val="3E0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b="1">
                <a:solidFill>
                  <a:schemeClr val="bg1"/>
                </a:solidFill>
                <a:latin typeface="+mj-lt"/>
              </a:defRPr>
            </a:lvl1pPr>
          </a:lstStyle>
          <a:p>
            <a:r>
              <a:rPr lang="en-GB" dirty="0"/>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rgbClr val="FFC000"/>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bg1">
                    <a:lumMod val="8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Tree>
    <p:extLst>
      <p:ext uri="{BB962C8B-B14F-4D97-AF65-F5344CB8AC3E}">
        <p14:creationId xmlns:p14="http://schemas.microsoft.com/office/powerpoint/2010/main" val="47687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42" r:id="rId7"/>
    <p:sldLayoutId id="2147483739" r:id="rId8"/>
    <p:sldLayoutId id="2147483736" r:id="rId9"/>
    <p:sldLayoutId id="2147483725" r:id="rId10"/>
    <p:sldLayoutId id="2147483733" r:id="rId11"/>
    <p:sldLayoutId id="2147483734" r:id="rId12"/>
    <p:sldLayoutId id="2147483735" r:id="rId13"/>
    <p:sldLayoutId id="2147483726" r:id="rId14"/>
    <p:sldLayoutId id="2147483727" r:id="rId15"/>
    <p:sldLayoutId id="2147483741" r:id="rId16"/>
    <p:sldLayoutId id="2147483740" r:id="rId17"/>
    <p:sldLayoutId id="2147483737" r:id="rId18"/>
    <p:sldLayoutId id="2147483738" r:id="rId19"/>
    <p:sldLayoutId id="2147483728" r:id="rId20"/>
    <p:sldLayoutId id="214748372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8.emf"/><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hyperlink" Target="https://doi.org/10.1007/s12350-022-03007-3"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0255"/>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D9E8FDB-60EE-45AE-BB89-9A561A61C2AC}"/>
              </a:ext>
            </a:extLst>
          </p:cNvPr>
          <p:cNvSpPr>
            <a:spLocks noGrp="1"/>
          </p:cNvSpPr>
          <p:nvPr>
            <p:ph type="subTitle" idx="4294967295"/>
          </p:nvPr>
        </p:nvSpPr>
        <p:spPr>
          <a:xfrm>
            <a:off x="1472992" y="1057431"/>
            <a:ext cx="7937144" cy="4381192"/>
          </a:xfrm>
          <a:noFill/>
          <a:ln>
            <a:noFill/>
          </a:ln>
        </p:spPr>
        <p:txBody>
          <a:bodyPr>
            <a:normAutofit fontScale="85000" lnSpcReduction="20000"/>
          </a:bodyPr>
          <a:lstStyle/>
          <a:p>
            <a:pPr algn="l"/>
            <a:endParaRPr lang="en-GB" dirty="0">
              <a:solidFill>
                <a:schemeClr val="tx1"/>
              </a:solidFill>
            </a:endParaRPr>
          </a:p>
          <a:p>
            <a:pPr marL="0" indent="0" algn="l">
              <a:lnSpc>
                <a:spcPct val="170000"/>
              </a:lnSpc>
              <a:buNone/>
            </a:pPr>
            <a:r>
              <a:rPr lang="en-GB" sz="3000" b="1" dirty="0">
                <a:solidFill>
                  <a:srgbClr val="FFC000"/>
                </a:solidFill>
              </a:rPr>
              <a:t>Deep Learning-Based PET Image Correction Toward Quantitative Imaging</a:t>
            </a:r>
          </a:p>
          <a:p>
            <a:pPr algn="l"/>
            <a:endParaRPr lang="en-GB" dirty="0">
              <a:solidFill>
                <a:schemeClr val="tx1"/>
              </a:solidFill>
            </a:endParaRPr>
          </a:p>
          <a:p>
            <a:pPr marL="0" indent="0" algn="l">
              <a:buNone/>
            </a:pPr>
            <a:r>
              <a:rPr lang="en-GB" sz="2400" dirty="0">
                <a:solidFill>
                  <a:schemeClr val="bg1"/>
                </a:solidFill>
              </a:rPr>
              <a:t>Presenter: </a:t>
            </a:r>
            <a:r>
              <a:rPr lang="en-GB" sz="2400" dirty="0">
                <a:solidFill>
                  <a:srgbClr val="92D050"/>
                </a:solidFill>
              </a:rPr>
              <a:t>Sama Shahpouri</a:t>
            </a:r>
          </a:p>
          <a:p>
            <a:pPr marL="0" indent="0" algn="l">
              <a:buNone/>
            </a:pPr>
            <a:r>
              <a:rPr lang="en-GB" sz="2400" dirty="0">
                <a:solidFill>
                  <a:schemeClr val="bg1"/>
                </a:solidFill>
              </a:rPr>
              <a:t>Study : Data Science for Life Science</a:t>
            </a:r>
          </a:p>
          <a:p>
            <a:pPr marL="0" indent="0" algn="l">
              <a:buNone/>
            </a:pPr>
            <a:r>
              <a:rPr lang="en-GB" sz="2400" dirty="0">
                <a:solidFill>
                  <a:schemeClr val="bg1"/>
                </a:solidFill>
              </a:rPr>
              <a:t>Institute: Hanze University of Applied Sciences, Institute of Life Science &amp; Technology</a:t>
            </a:r>
          </a:p>
          <a:p>
            <a:pPr marL="0" indent="0" algn="l">
              <a:buNone/>
            </a:pPr>
            <a:r>
              <a:rPr lang="en-GB" sz="2400" dirty="0">
                <a:solidFill>
                  <a:schemeClr val="bg1"/>
                </a:solidFill>
              </a:rPr>
              <a:t>Supervisors: </a:t>
            </a:r>
            <a:r>
              <a:rPr lang="en-GB" sz="2400" dirty="0" err="1">
                <a:solidFill>
                  <a:schemeClr val="bg1"/>
                </a:solidFill>
              </a:rPr>
              <a:t>Dr.</a:t>
            </a:r>
            <a:r>
              <a:rPr lang="en-GB" sz="2400" dirty="0">
                <a:solidFill>
                  <a:schemeClr val="bg1"/>
                </a:solidFill>
              </a:rPr>
              <a:t> Isaac Shiri, </a:t>
            </a:r>
            <a:r>
              <a:rPr lang="en-GB" sz="2400" dirty="0" err="1">
                <a:solidFill>
                  <a:schemeClr val="bg1"/>
                </a:solidFill>
              </a:rPr>
              <a:t>Dr.</a:t>
            </a:r>
            <a:r>
              <a:rPr lang="en-GB" sz="2400" dirty="0">
                <a:solidFill>
                  <a:schemeClr val="bg1"/>
                </a:solidFill>
              </a:rPr>
              <a:t> Dave Landers, </a:t>
            </a:r>
            <a:r>
              <a:rPr lang="en-GB" sz="2400" dirty="0" err="1">
                <a:solidFill>
                  <a:schemeClr val="bg1"/>
                </a:solidFill>
              </a:rPr>
              <a:t>Dr.</a:t>
            </a:r>
            <a:r>
              <a:rPr lang="en-GB" sz="2400" dirty="0">
                <a:solidFill>
                  <a:schemeClr val="bg1"/>
                </a:solidFill>
              </a:rPr>
              <a:t> Gijs van der </a:t>
            </a:r>
            <a:r>
              <a:rPr lang="en-GB" sz="2400" dirty="0" err="1">
                <a:solidFill>
                  <a:schemeClr val="bg1"/>
                </a:solidFill>
              </a:rPr>
              <a:t>Schot</a:t>
            </a:r>
            <a:endParaRPr lang="en-GB" sz="2400" dirty="0">
              <a:solidFill>
                <a:schemeClr val="bg1"/>
              </a:solidFill>
            </a:endParaRPr>
          </a:p>
          <a:p>
            <a:pPr algn="l"/>
            <a:endParaRPr lang="en-GB" dirty="0">
              <a:solidFill>
                <a:schemeClr val="tx1"/>
              </a:solidFill>
            </a:endParaRPr>
          </a:p>
        </p:txBody>
      </p:sp>
      <p:sp>
        <p:nvSpPr>
          <p:cNvPr id="7" name="Date Placeholder 3">
            <a:extLst>
              <a:ext uri="{FF2B5EF4-FFF2-40B4-BE49-F238E27FC236}">
                <a16:creationId xmlns:a16="http://schemas.microsoft.com/office/drawing/2014/main" id="{D5A21C9E-2553-6BBB-447B-88F19EB97A11}"/>
              </a:ext>
            </a:extLst>
          </p:cNvPr>
          <p:cNvSpPr txBox="1">
            <a:spLocks/>
          </p:cNvSpPr>
          <p:nvPr/>
        </p:nvSpPr>
        <p:spPr>
          <a:xfrm>
            <a:off x="10593542" y="637902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dirty="0">
                <a:solidFill>
                  <a:schemeClr val="bg1"/>
                </a:solidFill>
              </a:rPr>
              <a:t>28/08/2024</a:t>
            </a:r>
          </a:p>
          <a:p>
            <a:endParaRPr lang="en-US" dirty="0">
              <a:solidFill>
                <a:schemeClr val="bg1"/>
              </a:solidFill>
            </a:endParaRPr>
          </a:p>
        </p:txBody>
      </p:sp>
      <p:sp>
        <p:nvSpPr>
          <p:cNvPr id="2" name="Title 1">
            <a:extLst>
              <a:ext uri="{FF2B5EF4-FFF2-40B4-BE49-F238E27FC236}">
                <a16:creationId xmlns:a16="http://schemas.microsoft.com/office/drawing/2014/main" id="{32E20425-0326-D2F9-9E7A-EF3B2C80DB7E}"/>
              </a:ext>
            </a:extLst>
          </p:cNvPr>
          <p:cNvSpPr txBox="1">
            <a:spLocks/>
          </p:cNvSpPr>
          <p:nvPr/>
        </p:nvSpPr>
        <p:spPr>
          <a:xfrm>
            <a:off x="1925652" y="3338478"/>
            <a:ext cx="5953570" cy="11064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l"/>
            <a:endParaRPr lang="en-GB" sz="1800" dirty="0">
              <a:solidFill>
                <a:schemeClr val="bg1"/>
              </a:solidFill>
            </a:endParaRPr>
          </a:p>
        </p:txBody>
      </p:sp>
      <p:pic>
        <p:nvPicPr>
          <p:cNvPr id="4" name="Picture 3">
            <a:extLst>
              <a:ext uri="{FF2B5EF4-FFF2-40B4-BE49-F238E27FC236}">
                <a16:creationId xmlns:a16="http://schemas.microsoft.com/office/drawing/2014/main" id="{76DECF09-969B-8189-EEDE-685F800E6525}"/>
              </a:ext>
            </a:extLst>
          </p:cNvPr>
          <p:cNvPicPr>
            <a:picLocks noChangeAspect="1"/>
          </p:cNvPicPr>
          <p:nvPr/>
        </p:nvPicPr>
        <p:blipFill>
          <a:blip r:embed="rId3">
            <a:biLevel thresh="25000"/>
          </a:blip>
          <a:stretch>
            <a:fillRect/>
          </a:stretch>
        </p:blipFill>
        <p:spPr>
          <a:xfrm>
            <a:off x="9756318" y="233481"/>
            <a:ext cx="2127329" cy="290735"/>
          </a:xfrm>
          <a:prstGeom prst="rect">
            <a:avLst/>
          </a:prstGeom>
        </p:spPr>
      </p:pic>
      <p:grpSp>
        <p:nvGrpSpPr>
          <p:cNvPr id="14" name="Group 13">
            <a:extLst>
              <a:ext uri="{FF2B5EF4-FFF2-40B4-BE49-F238E27FC236}">
                <a16:creationId xmlns:a16="http://schemas.microsoft.com/office/drawing/2014/main" id="{7206B863-18F3-7686-0F5F-B115FCF054BB}"/>
              </a:ext>
            </a:extLst>
          </p:cNvPr>
          <p:cNvGrpSpPr/>
          <p:nvPr/>
        </p:nvGrpSpPr>
        <p:grpSpPr>
          <a:xfrm>
            <a:off x="285960" y="142824"/>
            <a:ext cx="2374063" cy="586893"/>
            <a:chOff x="3760606" y="6039139"/>
            <a:chExt cx="2864324" cy="708091"/>
          </a:xfrm>
        </p:grpSpPr>
        <p:pic>
          <p:nvPicPr>
            <p:cNvPr id="3074" name="Picture 2" descr="See the source image">
              <a:extLst>
                <a:ext uri="{FF2B5EF4-FFF2-40B4-BE49-F238E27FC236}">
                  <a16:creationId xmlns:a16="http://schemas.microsoft.com/office/drawing/2014/main" id="{38B49029-55CF-E6CD-4A12-08A3CB1E7966}"/>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67430" y="6105879"/>
              <a:ext cx="2857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1C9B0B65-2C05-DE1F-F291-F5AD6A972C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956" r="75187"/>
            <a:stretch/>
          </p:blipFill>
          <p:spPr bwMode="auto">
            <a:xfrm>
              <a:off x="3760606" y="6039139"/>
              <a:ext cx="709036" cy="70809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64D30300-D67E-4BE0-3AF2-4427BDDF1404}"/>
              </a:ext>
            </a:extLst>
          </p:cNvPr>
          <p:cNvPicPr>
            <a:picLocks noChangeAspect="1"/>
          </p:cNvPicPr>
          <p:nvPr/>
        </p:nvPicPr>
        <p:blipFill rotWithShape="1">
          <a:blip r:embed="rId7"/>
          <a:srcRect l="36642" t="13071" r="34030" b="12302"/>
          <a:stretch/>
        </p:blipFill>
        <p:spPr>
          <a:xfrm>
            <a:off x="9286481" y="729717"/>
            <a:ext cx="2887079" cy="5509688"/>
          </a:xfrm>
          <a:prstGeom prst="rect">
            <a:avLst/>
          </a:prstGeom>
        </p:spPr>
      </p:pic>
    </p:spTree>
    <p:extLst>
      <p:ext uri="{BB962C8B-B14F-4D97-AF65-F5344CB8AC3E}">
        <p14:creationId xmlns:p14="http://schemas.microsoft.com/office/powerpoint/2010/main" val="419988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A8819EA-C4DF-DA45-AEF9-EC12AED6A0F8}"/>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a:solidFill>
                  <a:srgbClr val="FFFFFF"/>
                </a:solidFill>
              </a:rPr>
              <a:pPr>
                <a:spcAft>
                  <a:spcPts val="600"/>
                </a:spcAft>
              </a:pPr>
              <a:t>10</a:t>
            </a:fld>
            <a:endParaRPr lang="en-US">
              <a:solidFill>
                <a:srgbClr val="FFFFFF"/>
              </a:solidFill>
            </a:endParaRPr>
          </a:p>
        </p:txBody>
      </p:sp>
      <p:sp>
        <p:nvSpPr>
          <p:cNvPr id="8" name="Title 7">
            <a:extLst>
              <a:ext uri="{FF2B5EF4-FFF2-40B4-BE49-F238E27FC236}">
                <a16:creationId xmlns:a16="http://schemas.microsoft.com/office/drawing/2014/main" id="{0BCC19B5-1533-B21B-8743-F272BFCD5B14}"/>
              </a:ext>
            </a:extLst>
          </p:cNvPr>
          <p:cNvSpPr>
            <a:spLocks noGrp="1"/>
          </p:cNvSpPr>
          <p:nvPr>
            <p:ph type="ctrTitle" idx="4294967295"/>
          </p:nvPr>
        </p:nvSpPr>
        <p:spPr>
          <a:xfrm>
            <a:off x="6553200" y="0"/>
            <a:ext cx="5638800" cy="1400175"/>
          </a:xfrm>
        </p:spPr>
        <p:txBody>
          <a:bodyPr vert="horz" lIns="91440" tIns="45720" rIns="91440" bIns="45720" rtlCol="0" anchor="b">
            <a:normAutofit fontScale="90000"/>
          </a:bodyPr>
          <a:lstStyle/>
          <a:p>
            <a:r>
              <a:rPr lang="en-US" sz="4800" dirty="0"/>
              <a:t>⇓Research Objective</a:t>
            </a:r>
          </a:p>
        </p:txBody>
      </p:sp>
      <p:sp>
        <p:nvSpPr>
          <p:cNvPr id="5" name="TextBox 4">
            <a:extLst>
              <a:ext uri="{FF2B5EF4-FFF2-40B4-BE49-F238E27FC236}">
                <a16:creationId xmlns:a16="http://schemas.microsoft.com/office/drawing/2014/main" id="{E3773CDC-FD1F-EC54-15C0-999085D9BF51}"/>
              </a:ext>
            </a:extLst>
          </p:cNvPr>
          <p:cNvSpPr txBox="1"/>
          <p:nvPr/>
        </p:nvSpPr>
        <p:spPr>
          <a:xfrm>
            <a:off x="200025" y="1557674"/>
            <a:ext cx="7324725" cy="4415761"/>
          </a:xfrm>
          <a:prstGeom prst="rect">
            <a:avLst/>
          </a:prstGeom>
          <a:noFill/>
        </p:spPr>
        <p:txBody>
          <a:bodyPr wrap="square">
            <a:spAutoFit/>
          </a:bodyPr>
          <a:lstStyle/>
          <a:p>
            <a:pPr lvl="0" algn="l" eaLnBrk="0" fontAlgn="base" hangingPunct="0">
              <a:lnSpc>
                <a:spcPct val="200000"/>
              </a:lnSpc>
              <a:spcAft>
                <a:spcPct val="0"/>
              </a:spcAft>
            </a:pPr>
            <a:r>
              <a:rPr lang="en-US" sz="2400" b="1" dirty="0"/>
              <a:t>✔️ 	</a:t>
            </a:r>
            <a:r>
              <a:rPr kumimoji="0" lang="en-US" altLang="en-US" sz="2400" b="1" i="0" u="none" strike="noStrike" cap="none" normalizeH="0" baseline="0" dirty="0">
                <a:ln>
                  <a:noFill/>
                </a:ln>
                <a:effectLst/>
              </a:rPr>
              <a:t>Address direct ASC of PET images 	without CT anatomical data</a:t>
            </a:r>
          </a:p>
          <a:p>
            <a:pPr lvl="0" algn="l" eaLnBrk="0" fontAlgn="base" hangingPunct="0">
              <a:lnSpc>
                <a:spcPct val="200000"/>
              </a:lnSpc>
              <a:spcAft>
                <a:spcPct val="0"/>
              </a:spcAft>
            </a:pPr>
            <a:r>
              <a:rPr lang="en-US" sz="2400" b="1" dirty="0"/>
              <a:t>✔️ 	</a:t>
            </a:r>
            <a:r>
              <a:rPr kumimoji="0" lang="en-US" altLang="en-US" sz="2400" b="1" i="0" u="none" strike="noStrike" cap="none" normalizeH="0" baseline="0" dirty="0">
                <a:ln>
                  <a:noFill/>
                </a:ln>
                <a:effectLst/>
              </a:rPr>
              <a:t>Create a universal model applicable to 	different radiotracers and scanners</a:t>
            </a:r>
            <a:br>
              <a:rPr kumimoji="0" lang="en-US" altLang="en-US" sz="2400" b="1" i="0" u="none" strike="noStrike" cap="none" normalizeH="0" baseline="0" dirty="0">
                <a:ln>
                  <a:noFill/>
                </a:ln>
                <a:effectLst/>
              </a:rPr>
            </a:br>
            <a:r>
              <a:rPr lang="en-US" sz="2400" b="1" dirty="0"/>
              <a:t>✔️ 	</a:t>
            </a:r>
            <a:r>
              <a:rPr lang="en-US" altLang="en-US" sz="2400" b="1" dirty="0"/>
              <a:t>Evaluate model performance in artifact 	removal across a multi-center dataset</a:t>
            </a:r>
            <a:endParaRPr lang="en-US" sz="2400" b="1" dirty="0"/>
          </a:p>
        </p:txBody>
      </p:sp>
    </p:spTree>
    <p:extLst>
      <p:ext uri="{BB962C8B-B14F-4D97-AF65-F5344CB8AC3E}">
        <p14:creationId xmlns:p14="http://schemas.microsoft.com/office/powerpoint/2010/main" val="320188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t>11</a:t>
            </a:fld>
            <a:endParaRPr lang="en-US" dirty="0"/>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chemeClr val="bg1"/>
                </a:solidFill>
              </a:rPr>
              <a:t>	Materials and Methods</a:t>
            </a:r>
            <a:endParaRPr lang="en-US" sz="4800" b="1" dirty="0">
              <a:solidFill>
                <a:schemeClr val="bg1"/>
              </a:solidFill>
            </a:endParaRPr>
          </a:p>
        </p:txBody>
      </p:sp>
    </p:spTree>
    <p:extLst>
      <p:ext uri="{BB962C8B-B14F-4D97-AF65-F5344CB8AC3E}">
        <p14:creationId xmlns:p14="http://schemas.microsoft.com/office/powerpoint/2010/main" val="4119190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7043058" y="2098345"/>
            <a:ext cx="2857497" cy="830997"/>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PET raw data</a:t>
            </a:r>
            <a:endParaRPr lang="en-NL" sz="1600" dirty="0">
              <a:solidFill>
                <a:schemeClr val="tx1"/>
              </a:solidFill>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9988363" y="299465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rPr>
              <a:t>CT images</a:t>
            </a:r>
            <a:endParaRPr lang="en-NL" sz="1600" dirty="0">
              <a:solidFill>
                <a:schemeClr val="tx1"/>
              </a:solidFill>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6551673"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without AC &amp; SC</a:t>
            </a:r>
            <a:endParaRPr lang="en-NL" sz="1600" dirty="0">
              <a:solidFill>
                <a:schemeClr val="tx1"/>
              </a:solidFill>
            </a:endParaRPr>
          </a:p>
        </p:txBody>
      </p:sp>
      <p:sp>
        <p:nvSpPr>
          <p:cNvPr id="11" name="Rectangle: Rounded Corners 10">
            <a:extLst>
              <a:ext uri="{FF2B5EF4-FFF2-40B4-BE49-F238E27FC236}">
                <a16:creationId xmlns:a16="http://schemas.microsoft.com/office/drawing/2014/main" id="{76ADEE2D-5FCE-17C6-02B7-9A2C7A2BE11D}"/>
              </a:ext>
            </a:extLst>
          </p:cNvPr>
          <p:cNvSpPr/>
          <p:nvPr/>
        </p:nvSpPr>
        <p:spPr>
          <a:xfrm>
            <a:off x="7139691" y="5426478"/>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4" name="Rectangle 13">
            <a:extLst>
              <a:ext uri="{FF2B5EF4-FFF2-40B4-BE49-F238E27FC236}">
                <a16:creationId xmlns:a16="http://schemas.microsoft.com/office/drawing/2014/main" id="{2C4E4ED2-B382-A1BB-AE42-90A6EDA27377}"/>
              </a:ext>
            </a:extLst>
          </p:cNvPr>
          <p:cNvSpPr/>
          <p:nvPr/>
        </p:nvSpPr>
        <p:spPr>
          <a:xfrm>
            <a:off x="6872348" y="4447867"/>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7690450" y="5552669"/>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7829081" y="6180356"/>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8686501"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 AC &amp; SC</a:t>
            </a:r>
            <a:endParaRPr lang="en-NL" sz="1600" dirty="0">
              <a:solidFill>
                <a:schemeClr val="tx1"/>
              </a:solidFill>
            </a:endParaRPr>
          </a:p>
        </p:txBody>
      </p:sp>
      <p:sp>
        <p:nvSpPr>
          <p:cNvPr id="19" name="Rectangle 18">
            <a:extLst>
              <a:ext uri="{FF2B5EF4-FFF2-40B4-BE49-F238E27FC236}">
                <a16:creationId xmlns:a16="http://schemas.microsoft.com/office/drawing/2014/main" id="{3A0D7FD1-054F-46F8-02D1-8E6C3D810F6B}"/>
              </a:ext>
            </a:extLst>
          </p:cNvPr>
          <p:cNvSpPr/>
          <p:nvPr/>
        </p:nvSpPr>
        <p:spPr>
          <a:xfrm>
            <a:off x="9026226" y="4447867"/>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7384639" y="29789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7372208" y="40895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9450259" y="40925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7514291" y="51019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8906714" y="51097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9412116" y="29747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F2BD7C56-BE10-1BFD-AF8D-6D8FD035BBE9}"/>
              </a:ext>
            </a:extLst>
          </p:cNvPr>
          <p:cNvSpPr>
            <a:spLocks noGrp="1"/>
          </p:cNvSpPr>
          <p:nvPr>
            <p:ph type="title"/>
          </p:nvPr>
        </p:nvSpPr>
        <p:spPr>
          <a:xfrm>
            <a:off x="793750" y="548640"/>
            <a:ext cx="11201400" cy="1179576"/>
          </a:xfrm>
        </p:spPr>
        <p:txBody>
          <a:bodyPr>
            <a:normAutofit/>
          </a:bodyPr>
          <a:lstStyle/>
          <a:p>
            <a:r>
              <a:rPr lang="en-GB" sz="3200" dirty="0"/>
              <a:t>Workflow of A CT-less deep convolutional neural network</a:t>
            </a:r>
            <a:endParaRPr lang="en-US" sz="3200" dirty="0"/>
          </a:p>
        </p:txBody>
      </p:sp>
      <p:sp>
        <p:nvSpPr>
          <p:cNvPr id="3" name="Content Placeholder 2">
            <a:extLst>
              <a:ext uri="{FF2B5EF4-FFF2-40B4-BE49-F238E27FC236}">
                <a16:creationId xmlns:a16="http://schemas.microsoft.com/office/drawing/2014/main" id="{6535FB24-4D41-E6B4-AD95-18B4E12D2FF2}"/>
              </a:ext>
            </a:extLst>
          </p:cNvPr>
          <p:cNvSpPr>
            <a:spLocks noGrp="1"/>
          </p:cNvSpPr>
          <p:nvPr>
            <p:ph idx="1"/>
          </p:nvPr>
        </p:nvSpPr>
        <p:spPr>
          <a:xfrm>
            <a:off x="738182" y="4333268"/>
            <a:ext cx="4524759" cy="2131032"/>
          </a:xfrm>
        </p:spPr>
        <p:txBody>
          <a:bodyPr>
            <a:normAutofit lnSpcReduction="10000"/>
          </a:bodyPr>
          <a:lstStyle/>
          <a:p>
            <a:r>
              <a:rPr lang="en-GB" sz="1400" dirty="0">
                <a:latin typeface="+mj-lt"/>
              </a:rPr>
              <a:t>Recon : reconstruction; </a:t>
            </a:r>
          </a:p>
          <a:p>
            <a:r>
              <a:rPr lang="en-GB" sz="1400" dirty="0">
                <a:latin typeface="+mj-lt"/>
              </a:rPr>
              <a:t>AC : attenuation correction,</a:t>
            </a:r>
          </a:p>
          <a:p>
            <a:r>
              <a:rPr lang="en-GB" sz="1400" dirty="0">
                <a:latin typeface="+mj-lt"/>
              </a:rPr>
              <a:t>SC : scatter correction,</a:t>
            </a:r>
          </a:p>
          <a:p>
            <a:r>
              <a:rPr lang="en-GB" sz="1400" dirty="0">
                <a:latin typeface="+mj-lt"/>
              </a:rPr>
              <a:t>NAC : non-corrected PET,</a:t>
            </a:r>
          </a:p>
          <a:p>
            <a:r>
              <a:rPr lang="en-GB" sz="1400" dirty="0">
                <a:latin typeface="+mj-lt"/>
              </a:rPr>
              <a:t>MAC : </a:t>
            </a:r>
            <a:r>
              <a:rPr lang="en-GB" sz="1400" dirty="0">
                <a:effectLst/>
                <a:latin typeface="+mj-lt"/>
                <a:ea typeface="Calibri" panose="020F0502020204030204" pitchFamily="34" charset="0"/>
              </a:rPr>
              <a:t>CT-Measured attenuation/scatter corrected,</a:t>
            </a:r>
          </a:p>
          <a:p>
            <a:r>
              <a:rPr lang="en-GB" sz="1400" dirty="0">
                <a:latin typeface="+mj-lt"/>
              </a:rPr>
              <a:t>DL PET : deep learning–corrected PET,</a:t>
            </a:r>
          </a:p>
          <a:p>
            <a:endParaRPr lang="en-US" sz="1400" dirty="0">
              <a:latin typeface="+mj-lt"/>
            </a:endParaRPr>
          </a:p>
        </p:txBody>
      </p:sp>
    </p:spTree>
    <p:extLst>
      <p:ext uri="{BB962C8B-B14F-4D97-AF65-F5344CB8AC3E}">
        <p14:creationId xmlns:p14="http://schemas.microsoft.com/office/powerpoint/2010/main" val="2455173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7043058" y="2098345"/>
            <a:ext cx="2857497" cy="830997"/>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PET raw data</a:t>
            </a:r>
            <a:endParaRPr lang="en-NL" sz="1600" dirty="0">
              <a:solidFill>
                <a:schemeClr val="tx1"/>
              </a:solidFill>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9988363" y="299465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rPr>
              <a:t>CT images</a:t>
            </a:r>
            <a:endParaRPr lang="en-NL" sz="1600" dirty="0">
              <a:solidFill>
                <a:schemeClr val="tx1"/>
              </a:solidFill>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6551673"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without AC &amp; SC</a:t>
            </a:r>
            <a:endParaRPr lang="en-NL" sz="1600" dirty="0">
              <a:solidFill>
                <a:schemeClr val="tx1"/>
              </a:solidFill>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8686501"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 AC &amp; SC</a:t>
            </a:r>
            <a:endParaRPr lang="en-NL" sz="1600" dirty="0">
              <a:solidFill>
                <a:schemeClr val="tx1"/>
              </a:solidFill>
            </a:endParaRP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7384639" y="29789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7372208" y="40895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9450259" y="40925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3C11EB92-DEB6-CB95-9C8E-E1CFFFD62A39}"/>
              </a:ext>
            </a:extLst>
          </p:cNvPr>
          <p:cNvGrpSpPr/>
          <p:nvPr/>
        </p:nvGrpSpPr>
        <p:grpSpPr>
          <a:xfrm>
            <a:off x="6872348" y="4447867"/>
            <a:ext cx="3231511" cy="2363606"/>
            <a:chOff x="6872348" y="4447867"/>
            <a:chExt cx="3231511" cy="2363606"/>
          </a:xfrm>
        </p:grpSpPr>
        <p:sp>
          <p:nvSpPr>
            <p:cNvPr id="11" name="Rectangle: Rounded Corners 10">
              <a:extLst>
                <a:ext uri="{FF2B5EF4-FFF2-40B4-BE49-F238E27FC236}">
                  <a16:creationId xmlns:a16="http://schemas.microsoft.com/office/drawing/2014/main" id="{76ADEE2D-5FCE-17C6-02B7-9A2C7A2BE11D}"/>
                </a:ext>
              </a:extLst>
            </p:cNvPr>
            <p:cNvSpPr/>
            <p:nvPr/>
          </p:nvSpPr>
          <p:spPr>
            <a:xfrm>
              <a:off x="7139691" y="5426478"/>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4" name="Rectangle 13">
              <a:extLst>
                <a:ext uri="{FF2B5EF4-FFF2-40B4-BE49-F238E27FC236}">
                  <a16:creationId xmlns:a16="http://schemas.microsoft.com/office/drawing/2014/main" id="{2C4E4ED2-B382-A1BB-AE42-90A6EDA27377}"/>
                </a:ext>
              </a:extLst>
            </p:cNvPr>
            <p:cNvSpPr/>
            <p:nvPr/>
          </p:nvSpPr>
          <p:spPr>
            <a:xfrm>
              <a:off x="6872348" y="4447867"/>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7690450" y="5552669"/>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7829081" y="6180356"/>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19" name="Rectangle 18">
              <a:extLst>
                <a:ext uri="{FF2B5EF4-FFF2-40B4-BE49-F238E27FC236}">
                  <a16:creationId xmlns:a16="http://schemas.microsoft.com/office/drawing/2014/main" id="{3A0D7FD1-054F-46F8-02D1-8E6C3D810F6B}"/>
                </a:ext>
              </a:extLst>
            </p:cNvPr>
            <p:cNvSpPr/>
            <p:nvPr/>
          </p:nvSpPr>
          <p:spPr>
            <a:xfrm>
              <a:off x="9026226" y="4447867"/>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7514291" y="51019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8906714" y="51097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grp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9412116" y="29747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F2BD7C56-BE10-1BFD-AF8D-6D8FD035BBE9}"/>
              </a:ext>
            </a:extLst>
          </p:cNvPr>
          <p:cNvSpPr>
            <a:spLocks noGrp="1"/>
          </p:cNvSpPr>
          <p:nvPr>
            <p:ph type="title"/>
          </p:nvPr>
        </p:nvSpPr>
        <p:spPr>
          <a:xfrm>
            <a:off x="654050" y="548640"/>
            <a:ext cx="10629646" cy="1179576"/>
          </a:xfrm>
        </p:spPr>
        <p:txBody>
          <a:bodyPr>
            <a:normAutofit/>
          </a:bodyPr>
          <a:lstStyle/>
          <a:p>
            <a:r>
              <a:rPr lang="en-GB" sz="3200" dirty="0"/>
              <a:t>Workflow of Decomposition-Based Approach [3]</a:t>
            </a:r>
            <a:endParaRPr lang="en-US" sz="3200" dirty="0"/>
          </a:p>
        </p:txBody>
      </p:sp>
    </p:spTree>
    <p:extLst>
      <p:ext uri="{BB962C8B-B14F-4D97-AF65-F5344CB8AC3E}">
        <p14:creationId xmlns:p14="http://schemas.microsoft.com/office/powerpoint/2010/main" val="339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par>
                          <p:cTn id="21" fill="hold">
                            <p:stCondLst>
                              <p:cond delay="0"/>
                            </p:stCondLst>
                            <p:childTnLst>
                              <p:par>
                                <p:cTn id="22" presetID="0" presetClass="path" presetSubtype="0" accel="50000" decel="50000" fill="hold" nodeType="afterEffect">
                                  <p:stCondLst>
                                    <p:cond delay="0"/>
                                  </p:stCondLst>
                                  <p:childTnLst>
                                    <p:animMotion origin="layout" path="M -3.95833E-6 -4.81481E-6 L -3.95833E-6 0.00024 C -0.00156 -0.00115 -0.00286 -0.00254 -0.00442 -0.00324 C -0.11823 -0.04212 -0.01041 -0.00277 -0.13724 -0.04212 C -0.15377 -0.04699 -0.15455 -0.05185 -0.16966 -0.05856 C -0.2026 -0.07384 -0.23698 -0.08425 -0.26692 -0.10671 C -0.28645 -0.12152 -0.2677 -0.10671 -0.28984 -0.12731 C -0.29974 -0.1368 -0.30989 -0.14537 -0.31979 -0.15439 C -0.34492 -0.17777 -0.34309 -0.17916 -0.37252 -0.1993 C -0.38255 -0.20648 -0.45351 -0.25 -0.47226 -0.26898 C -0.47448 -0.27106 -0.47656 -0.27337 -0.47877 -0.27546 C -0.4802 -0.27685 -0.48177 -0.27754 -0.48294 -0.27893 C -0.48463 -0.28055 -0.48567 -0.28263 -0.48724 -0.28425 C -0.48828 -0.28541 -0.48958 -0.28611 -0.49049 -0.28726 C -0.49205 -0.28912 -0.49323 -0.29143 -0.49479 -0.29328 C -0.49752 -0.29652 -0.50078 -0.29907 -0.50325 -0.30254 C -0.50468 -0.30439 -0.50559 -0.30625 -0.50703 -0.30787 C -0.50781 -0.30902 -0.50898 -0.30925 -0.50976 -0.31018 C -0.51054 -0.31157 -0.51106 -0.31273 -0.51184 -0.31388 C -0.51458 -0.31736 -0.51276 -0.31319 -0.51497 -0.31851 C -0.51562 -0.3199 -0.51588 -0.32152 -0.51653 -0.32268 C -0.51744 -0.32361 -0.51849 -0.32407 -0.51927 -0.325 C -0.52343 -0.32962 -0.51809 -0.32546 -0.52356 -0.32893 L -0.52448 -0.33125 L -0.52304 -0.33032 " pathEditMode="relative" rAng="0" ptsTypes="AAAAAAAAAAAAAAAAAAAAAAAAA">
                                      <p:cBhvr>
                                        <p:cTn id="23" dur="1000" fill="hold"/>
                                        <p:tgtEl>
                                          <p:spTgt spid="12"/>
                                        </p:tgtEl>
                                        <p:attrNameLst>
                                          <p:attrName>ppt_x</p:attrName>
                                          <p:attrName>ppt_y</p:attrName>
                                        </p:attrNameLst>
                                      </p:cBhvr>
                                      <p:rCtr x="-26224" y="-16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708176" y="6431760"/>
            <a:ext cx="10493223" cy="369332"/>
          </a:xfrm>
          <a:prstGeom prst="rect">
            <a:avLst/>
          </a:prstGeom>
          <a:noFill/>
        </p:spPr>
        <p:txBody>
          <a:bodyPr wrap="square">
            <a:spAutoFit/>
          </a:bodyPr>
          <a:lstStyle/>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[2] Guo R, Xue S, Hu J, Sari H,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Mingels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C,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Zeimpekis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K, et al. Using domain knowledge for robust and generalizable deep</a:t>
            </a:r>
          </a:p>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learning-based CT-free PET attenuation and scatter correction. Nat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Commun</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2022 Dec 1;13(1). </a:t>
            </a:r>
            <a:endParaRPr lang="en-US" sz="900" dirty="0"/>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20" name="Rectangle 19">
            <a:extLst>
              <a:ext uri="{FF2B5EF4-FFF2-40B4-BE49-F238E27FC236}">
                <a16:creationId xmlns:a16="http://schemas.microsoft.com/office/drawing/2014/main" id="{8C93DEC7-AEA2-36C9-3E0C-E5E484E7C45A}"/>
              </a:ext>
            </a:extLst>
          </p:cNvPr>
          <p:cNvSpPr/>
          <p:nvPr/>
        </p:nvSpPr>
        <p:spPr>
          <a:xfrm>
            <a:off x="2733376" y="2157014"/>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6654208" y="4683805"/>
            <a:ext cx="5093292" cy="1747955"/>
          </a:xfrm>
          <a:prstGeom prst="rect">
            <a:avLst/>
          </a:prstGeom>
        </p:spPr>
      </p:pic>
      <p:grpSp>
        <p:nvGrpSpPr>
          <p:cNvPr id="11" name="Group 10">
            <a:extLst>
              <a:ext uri="{FF2B5EF4-FFF2-40B4-BE49-F238E27FC236}">
                <a16:creationId xmlns:a16="http://schemas.microsoft.com/office/drawing/2014/main" id="{3D963052-4903-D603-97AA-7441E63E4AEE}"/>
              </a:ext>
            </a:extLst>
          </p:cNvPr>
          <p:cNvGrpSpPr/>
          <p:nvPr/>
        </p:nvGrpSpPr>
        <p:grpSpPr>
          <a:xfrm>
            <a:off x="4016076" y="2165350"/>
            <a:ext cx="6096000" cy="2413000"/>
            <a:chOff x="4016076" y="2292350"/>
            <a:chExt cx="6096000" cy="2413000"/>
          </a:xfrm>
        </p:grpSpPr>
        <p:sp>
          <p:nvSpPr>
            <p:cNvPr id="3" name="Rectangle 2">
              <a:extLst>
                <a:ext uri="{FF2B5EF4-FFF2-40B4-BE49-F238E27FC236}">
                  <a16:creationId xmlns:a16="http://schemas.microsoft.com/office/drawing/2014/main" id="{FBE22E7D-DBEF-39F7-2CDD-B8387F9D3B05}"/>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6" name="Rectangle: Rounded Corners 5">
              <a:extLst>
                <a:ext uri="{FF2B5EF4-FFF2-40B4-BE49-F238E27FC236}">
                  <a16:creationId xmlns:a16="http://schemas.microsoft.com/office/drawing/2014/main" id="{7445579F-DD82-9FB5-586B-938D35C7D25A}"/>
                </a:ext>
              </a:extLst>
            </p:cNvPr>
            <p:cNvSpPr/>
            <p:nvPr/>
          </p:nvSpPr>
          <p:spPr>
            <a:xfrm>
              <a:off x="4368800" y="2520700"/>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4F4E1B4-4A5A-3F9B-4ED2-9D6A4949FDFB}"/>
                </a:ext>
              </a:extLst>
            </p:cNvPr>
            <p:cNvSpPr/>
            <p:nvPr/>
          </p:nvSpPr>
          <p:spPr>
            <a:xfrm>
              <a:off x="4368800" y="3560539"/>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D1228D4-310F-A4D5-E9EF-6DD58216463B}"/>
                </a:ext>
              </a:extLst>
            </p:cNvPr>
            <p:cNvSpPr txBox="1"/>
            <p:nvPr/>
          </p:nvSpPr>
          <p:spPr>
            <a:xfrm>
              <a:off x="4455403" y="2497982"/>
              <a:ext cx="5342647" cy="668837"/>
            </a:xfrm>
            <a:prstGeom prst="rect">
              <a:avLst/>
            </a:prstGeom>
            <a:noFill/>
          </p:spPr>
          <p:txBody>
            <a:bodyPr wrap="square">
              <a:spAutoFit/>
            </a:bodyPr>
            <a:lstStyle/>
            <a:p>
              <a:pPr>
                <a:lnSpc>
                  <a:spcPct val="250000"/>
                </a:lnSpc>
              </a:pPr>
              <a:r>
                <a:rPr lang="en-GB" b="1" dirty="0"/>
                <a:t>Anatomy-Dependent Correction Maps (ADCM)</a:t>
              </a:r>
              <a:endParaRPr lang="en-US" b="1" dirty="0"/>
            </a:p>
          </p:txBody>
        </p:sp>
        <p:sp>
          <p:nvSpPr>
            <p:cNvPr id="10" name="TextBox 9">
              <a:extLst>
                <a:ext uri="{FF2B5EF4-FFF2-40B4-BE49-F238E27FC236}">
                  <a16:creationId xmlns:a16="http://schemas.microsoft.com/office/drawing/2014/main" id="{BCA0EE4E-6560-9427-D73A-7C58AA02FF5A}"/>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19" name="Title 1">
            <a:extLst>
              <a:ext uri="{FF2B5EF4-FFF2-40B4-BE49-F238E27FC236}">
                <a16:creationId xmlns:a16="http://schemas.microsoft.com/office/drawing/2014/main" id="{27770962-342E-7885-F3C9-9CCDD5B52508}"/>
              </a:ext>
            </a:extLst>
          </p:cNvPr>
          <p:cNvSpPr txBox="1">
            <a:spLocks/>
          </p:cNvSpPr>
          <p:nvPr/>
        </p:nvSpPr>
        <p:spPr>
          <a:xfrm>
            <a:off x="654050" y="548640"/>
            <a:ext cx="10629646"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GB" sz="3200"/>
              <a:t>Workflow of Decomposition-Based Approach [1]</a:t>
            </a:r>
            <a:endParaRPr lang="en-US" sz="3200" dirty="0"/>
          </a:p>
        </p:txBody>
      </p:sp>
    </p:spTree>
    <p:extLst>
      <p:ext uri="{BB962C8B-B14F-4D97-AF65-F5344CB8AC3E}">
        <p14:creationId xmlns:p14="http://schemas.microsoft.com/office/powerpoint/2010/main" val="25916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6.25E-7 2.96296E-6 L 6.25E-7 -0.07223 " pathEditMode="relative" rAng="0" ptsTypes="AA">
                                      <p:cBhvr>
                                        <p:cTn id="6" dur="500" accel="50000" decel="50000" autoRev="1" fill="hold">
                                          <p:stCondLst>
                                            <p:cond delay="0"/>
                                          </p:stCondLst>
                                        </p:cTn>
                                        <p:tgtEl>
                                          <p:spTgt spid="20"/>
                                        </p:tgtEl>
                                        <p:attrNameLst>
                                          <p:attrName>ppt_x</p:attrName>
                                          <p:attrName>ppt_y</p:attrName>
                                        </p:attrNameLst>
                                      </p:cBhvr>
                                      <p:rCtr x="0" y="-3611"/>
                                    </p:animMotion>
                                    <p:animRot by="1500000">
                                      <p:cBhvr>
                                        <p:cTn id="7" dur="250" fill="hold">
                                          <p:stCondLst>
                                            <p:cond delay="0"/>
                                          </p:stCondLst>
                                        </p:cTn>
                                        <p:tgtEl>
                                          <p:spTgt spid="20"/>
                                        </p:tgtEl>
                                        <p:attrNameLst>
                                          <p:attrName>r</p:attrName>
                                        </p:attrNameLst>
                                      </p:cBhvr>
                                    </p:animRot>
                                    <p:animRot by="-1500000">
                                      <p:cBhvr>
                                        <p:cTn id="8" dur="250" fill="hold">
                                          <p:stCondLst>
                                            <p:cond delay="250"/>
                                          </p:stCondLst>
                                        </p:cTn>
                                        <p:tgtEl>
                                          <p:spTgt spid="20"/>
                                        </p:tgtEl>
                                        <p:attrNameLst>
                                          <p:attrName>r</p:attrName>
                                        </p:attrNameLst>
                                      </p:cBhvr>
                                    </p:animRot>
                                    <p:animRot by="-1500000">
                                      <p:cBhvr>
                                        <p:cTn id="9" dur="250" fill="hold">
                                          <p:stCondLst>
                                            <p:cond delay="500"/>
                                          </p:stCondLst>
                                        </p:cTn>
                                        <p:tgtEl>
                                          <p:spTgt spid="20"/>
                                        </p:tgtEl>
                                        <p:attrNameLst>
                                          <p:attrName>r</p:attrName>
                                        </p:attrNameLst>
                                      </p:cBhvr>
                                    </p:animRot>
                                    <p:animRot by="1500000">
                                      <p:cBhvr>
                                        <p:cTn id="10" dur="250" fill="hold">
                                          <p:stCondLst>
                                            <p:cond delay="750"/>
                                          </p:stCondLst>
                                        </p:cTn>
                                        <p:tgtEl>
                                          <p:spTgt spid="20"/>
                                        </p:tgtEl>
                                        <p:attrNameLst>
                                          <p:attrName>r</p:attrName>
                                        </p:attrNameLst>
                                      </p:cBhvr>
                                    </p:animRo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708176" y="6431760"/>
            <a:ext cx="10493223" cy="369332"/>
          </a:xfrm>
          <a:prstGeom prst="rect">
            <a:avLst/>
          </a:prstGeom>
          <a:noFill/>
        </p:spPr>
        <p:txBody>
          <a:bodyPr wrap="square">
            <a:spAutoFit/>
          </a:bodyPr>
          <a:lstStyle/>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[2] Guo R, Xue S, Hu J, Sari H,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Mingels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C,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Zeimpekis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K, et al. Using domain knowledge for robust and generalizable deep</a:t>
            </a:r>
          </a:p>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learning-based CT-free PET attenuation and scatter correction. Nat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Commun</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2022 Dec 1;13(1). </a:t>
            </a:r>
            <a:endParaRPr lang="en-US" sz="900" dirty="0"/>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ADCM</a:t>
            </a:r>
            <a:endParaRPr lang="en-US" b="1"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6654208" y="4683805"/>
            <a:ext cx="5093292" cy="1747955"/>
          </a:xfrm>
          <a:prstGeom prst="rect">
            <a:avLst/>
          </a:prstGeom>
        </p:spPr>
      </p:pic>
      <p:grpSp>
        <p:nvGrpSpPr>
          <p:cNvPr id="11" name="Group 10">
            <a:extLst>
              <a:ext uri="{FF2B5EF4-FFF2-40B4-BE49-F238E27FC236}">
                <a16:creationId xmlns:a16="http://schemas.microsoft.com/office/drawing/2014/main" id="{3D963052-4903-D603-97AA-7441E63E4AEE}"/>
              </a:ext>
            </a:extLst>
          </p:cNvPr>
          <p:cNvGrpSpPr/>
          <p:nvPr/>
        </p:nvGrpSpPr>
        <p:grpSpPr>
          <a:xfrm>
            <a:off x="4016076" y="2165350"/>
            <a:ext cx="6096000" cy="2413000"/>
            <a:chOff x="4016076" y="2292350"/>
            <a:chExt cx="6096000" cy="2413000"/>
          </a:xfrm>
        </p:grpSpPr>
        <p:sp>
          <p:nvSpPr>
            <p:cNvPr id="3" name="Rectangle 2">
              <a:extLst>
                <a:ext uri="{FF2B5EF4-FFF2-40B4-BE49-F238E27FC236}">
                  <a16:creationId xmlns:a16="http://schemas.microsoft.com/office/drawing/2014/main" id="{FBE22E7D-DBEF-39F7-2CDD-B8387F9D3B05}"/>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6" name="Rectangle: Rounded Corners 5">
              <a:extLst>
                <a:ext uri="{FF2B5EF4-FFF2-40B4-BE49-F238E27FC236}">
                  <a16:creationId xmlns:a16="http://schemas.microsoft.com/office/drawing/2014/main" id="{7445579F-DD82-9FB5-586B-938D35C7D25A}"/>
                </a:ext>
              </a:extLst>
            </p:cNvPr>
            <p:cNvSpPr/>
            <p:nvPr/>
          </p:nvSpPr>
          <p:spPr>
            <a:xfrm>
              <a:off x="4368800" y="2520700"/>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4F4E1B4-4A5A-3F9B-4ED2-9D6A4949FDFB}"/>
                </a:ext>
              </a:extLst>
            </p:cNvPr>
            <p:cNvSpPr/>
            <p:nvPr/>
          </p:nvSpPr>
          <p:spPr>
            <a:xfrm>
              <a:off x="4368800" y="3560539"/>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D1228D4-310F-A4D5-E9EF-6DD58216463B}"/>
                </a:ext>
              </a:extLst>
            </p:cNvPr>
            <p:cNvSpPr txBox="1"/>
            <p:nvPr/>
          </p:nvSpPr>
          <p:spPr>
            <a:xfrm>
              <a:off x="4455403" y="2497982"/>
              <a:ext cx="5342647" cy="668837"/>
            </a:xfrm>
            <a:prstGeom prst="rect">
              <a:avLst/>
            </a:prstGeom>
            <a:noFill/>
          </p:spPr>
          <p:txBody>
            <a:bodyPr wrap="square">
              <a:spAutoFit/>
            </a:bodyPr>
            <a:lstStyle/>
            <a:p>
              <a:pPr>
                <a:lnSpc>
                  <a:spcPct val="250000"/>
                </a:lnSpc>
              </a:pPr>
              <a:r>
                <a:rPr lang="en-GB" b="1" dirty="0"/>
                <a:t>Anatomy-Dependent Correction Maps (ADCM)</a:t>
              </a:r>
              <a:endParaRPr lang="en-US" b="1" dirty="0"/>
            </a:p>
          </p:txBody>
        </p:sp>
        <p:sp>
          <p:nvSpPr>
            <p:cNvPr id="10" name="TextBox 9">
              <a:extLst>
                <a:ext uri="{FF2B5EF4-FFF2-40B4-BE49-F238E27FC236}">
                  <a16:creationId xmlns:a16="http://schemas.microsoft.com/office/drawing/2014/main" id="{BCA0EE4E-6560-9427-D73A-7C58AA02FF5A}"/>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17" name="Title 1">
            <a:extLst>
              <a:ext uri="{FF2B5EF4-FFF2-40B4-BE49-F238E27FC236}">
                <a16:creationId xmlns:a16="http://schemas.microsoft.com/office/drawing/2014/main" id="{539D9F9C-2A34-5061-9F8A-B04DB131DBD1}"/>
              </a:ext>
            </a:extLst>
          </p:cNvPr>
          <p:cNvSpPr>
            <a:spLocks noGrp="1"/>
          </p:cNvSpPr>
          <p:nvPr>
            <p:ph type="title"/>
          </p:nvPr>
        </p:nvSpPr>
        <p:spPr>
          <a:xfrm>
            <a:off x="654050" y="548640"/>
            <a:ext cx="10629646" cy="1179576"/>
          </a:xfrm>
        </p:spPr>
        <p:txBody>
          <a:bodyPr>
            <a:normAutofit/>
          </a:bodyPr>
          <a:lstStyle/>
          <a:p>
            <a:r>
              <a:rPr lang="en-GB" sz="3200" dirty="0"/>
              <a:t>Workflow of Decomposition-Based Approach [1]</a:t>
            </a:r>
            <a:endParaRPr lang="en-US" sz="3200" dirty="0"/>
          </a:p>
        </p:txBody>
      </p:sp>
    </p:spTree>
    <p:extLst>
      <p:ext uri="{BB962C8B-B14F-4D97-AF65-F5344CB8AC3E}">
        <p14:creationId xmlns:p14="http://schemas.microsoft.com/office/powerpoint/2010/main" val="110247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708176" y="6431760"/>
            <a:ext cx="10493223" cy="369332"/>
          </a:xfrm>
          <a:prstGeom prst="rect">
            <a:avLst/>
          </a:prstGeom>
          <a:noFill/>
        </p:spPr>
        <p:txBody>
          <a:bodyPr wrap="square">
            <a:spAutoFit/>
          </a:bodyPr>
          <a:lstStyle/>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[2] Guo R, Xue S, Hu J, Sari H,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Mingels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C,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Zeimpekis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K, et al. Using domain knowledge for robust and generalizable deep</a:t>
            </a:r>
          </a:p>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learning-based CT-free PET attenuation and scatter correction. Nat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Commun</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2022 Dec 1;13(1). </a:t>
            </a:r>
            <a:endParaRPr lang="en-US" sz="900" dirty="0"/>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579497" y="3156073"/>
            <a:ext cx="3204415" cy="181597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ADCM</a:t>
            </a:r>
            <a:endParaRPr lang="en-US" b="1"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ADCM</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9" name="Content Placeholder 10">
            <a:extLst>
              <a:ext uri="{FF2B5EF4-FFF2-40B4-BE49-F238E27FC236}">
                <a16:creationId xmlns:a16="http://schemas.microsoft.com/office/drawing/2014/main" id="{D6CAA2BE-FFE0-93C0-8C39-177A2BEDE75C}"/>
              </a:ext>
            </a:extLst>
          </p:cNvPr>
          <p:cNvPicPr>
            <a:picLocks noGrp="1" noChangeAspect="1"/>
          </p:cNvPicPr>
          <p:nvPr>
            <p:ph idx="1"/>
          </p:nvPr>
        </p:nvPicPr>
        <p:blipFill>
          <a:blip r:embed="rId2"/>
          <a:stretch>
            <a:fillRect/>
          </a:stretch>
        </p:blipFill>
        <p:spPr>
          <a:xfrm>
            <a:off x="4274891" y="3383541"/>
            <a:ext cx="5257202" cy="1450026"/>
          </a:xfrm>
        </p:spPr>
      </p:pic>
      <p:sp>
        <p:nvSpPr>
          <p:cNvPr id="14" name="Rectangle 13">
            <a:extLst>
              <a:ext uri="{FF2B5EF4-FFF2-40B4-BE49-F238E27FC236}">
                <a16:creationId xmlns:a16="http://schemas.microsoft.com/office/drawing/2014/main" id="{6A957B41-5E5B-064C-EDC1-951356D71C02}"/>
              </a:ext>
            </a:extLst>
          </p:cNvPr>
          <p:cNvSpPr/>
          <p:nvPr/>
        </p:nvSpPr>
        <p:spPr>
          <a:xfrm>
            <a:off x="1536230" y="4434134"/>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19" name="Title 1">
            <a:extLst>
              <a:ext uri="{FF2B5EF4-FFF2-40B4-BE49-F238E27FC236}">
                <a16:creationId xmlns:a16="http://schemas.microsoft.com/office/drawing/2014/main" id="{A8F25A56-3AA8-B816-6D6A-251E25D2E11B}"/>
              </a:ext>
            </a:extLst>
          </p:cNvPr>
          <p:cNvSpPr>
            <a:spLocks noGrp="1"/>
          </p:cNvSpPr>
          <p:nvPr>
            <p:ph type="title"/>
          </p:nvPr>
        </p:nvSpPr>
        <p:spPr>
          <a:xfrm>
            <a:off x="654050" y="548640"/>
            <a:ext cx="10629646" cy="1179576"/>
          </a:xfrm>
        </p:spPr>
        <p:txBody>
          <a:bodyPr>
            <a:normAutofit/>
          </a:bodyPr>
          <a:lstStyle/>
          <a:p>
            <a:r>
              <a:rPr lang="en-GB" sz="3200" dirty="0"/>
              <a:t>Workflow of Decomposition-Based Approach [1]</a:t>
            </a:r>
            <a:endParaRPr lang="en-US" sz="3200" dirty="0"/>
          </a:p>
        </p:txBody>
      </p:sp>
    </p:spTree>
    <p:extLst>
      <p:ext uri="{BB962C8B-B14F-4D97-AF65-F5344CB8AC3E}">
        <p14:creationId xmlns:p14="http://schemas.microsoft.com/office/powerpoint/2010/main" val="1849656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DB371AB5-52E0-B9A9-3081-1492CE60B3C0}"/>
              </a:ext>
            </a:extLst>
          </p:cNvPr>
          <p:cNvPicPr>
            <a:picLocks noGrp="1" noChangeAspect="1"/>
          </p:cNvPicPr>
          <p:nvPr>
            <p:ph idx="1"/>
          </p:nvPr>
        </p:nvPicPr>
        <p:blipFill rotWithShape="1">
          <a:blip r:embed="rId2"/>
          <a:srcRect t="2329" b="1022"/>
          <a:stretch/>
        </p:blipFill>
        <p:spPr>
          <a:xfrm>
            <a:off x="1458865" y="99241"/>
            <a:ext cx="8926103" cy="6319340"/>
          </a:xfrm>
          <a:prstGeom prst="rect">
            <a:avLst/>
          </a:prstGeom>
        </p:spPr>
      </p:pic>
      <p:sp>
        <p:nvSpPr>
          <p:cNvPr id="5" name="Slide Number Placeholder 4">
            <a:extLst>
              <a:ext uri="{FF2B5EF4-FFF2-40B4-BE49-F238E27FC236}">
                <a16:creationId xmlns:a16="http://schemas.microsoft.com/office/drawing/2014/main" id="{5FA3C6FA-6545-8C6C-6C22-D8FAC4A3E4A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17</a:t>
            </a:fld>
            <a:endParaRPr lang="en-US"/>
          </a:p>
        </p:txBody>
      </p:sp>
    </p:spTree>
    <p:extLst>
      <p:ext uri="{BB962C8B-B14F-4D97-AF65-F5344CB8AC3E}">
        <p14:creationId xmlns:p14="http://schemas.microsoft.com/office/powerpoint/2010/main" val="30777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1F212D8-585B-63E4-3633-03B565B2B40E}"/>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8000" dirty="0">
              <a:latin typeface="+mj-lt"/>
              <a:ea typeface="+mj-ea"/>
              <a:cs typeface="+mj-cs"/>
            </a:endParaRPr>
          </a:p>
        </p:txBody>
      </p:sp>
      <p:sp>
        <p:nvSpPr>
          <p:cNvPr id="8" name="Title 7">
            <a:extLst>
              <a:ext uri="{FF2B5EF4-FFF2-40B4-BE49-F238E27FC236}">
                <a16:creationId xmlns:a16="http://schemas.microsoft.com/office/drawing/2014/main" id="{01DFC043-29B1-6C35-1B7F-EF3E90C0999A}"/>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1A8CC3F8-174D-1283-5D61-D528196099F2}"/>
              </a:ext>
            </a:extLst>
          </p:cNvPr>
          <p:cNvSpPr>
            <a:spLocks noGrp="1"/>
          </p:cNvSpPr>
          <p:nvPr>
            <p:ph type="body" idx="1"/>
          </p:nvPr>
        </p:nvSpPr>
        <p:spPr/>
        <p:txBody>
          <a:bodyPr/>
          <a:lstStyle/>
          <a:p>
            <a:r>
              <a:rPr lang="en-US" baseline="30000" dirty="0">
                <a:solidFill>
                  <a:srgbClr val="440255"/>
                </a:solidFill>
              </a:rPr>
              <a:t>68</a:t>
            </a:r>
            <a:r>
              <a:rPr lang="en-US" sz="2800" dirty="0">
                <a:solidFill>
                  <a:srgbClr val="440255"/>
                </a:solidFill>
              </a:rPr>
              <a:t>Ga PET/CT Dataset [4]</a:t>
            </a:r>
          </a:p>
          <a:p>
            <a:endParaRPr lang="en-US" dirty="0"/>
          </a:p>
        </p:txBody>
      </p:sp>
      <p:graphicFrame>
        <p:nvGraphicFramePr>
          <p:cNvPr id="11" name="Table 10">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701141603"/>
              </p:ext>
            </p:extLst>
          </p:nvPr>
        </p:nvGraphicFramePr>
        <p:xfrm>
          <a:off x="1092993" y="1631482"/>
          <a:ext cx="7187407" cy="3623476"/>
        </p:xfrm>
        <a:graphic>
          <a:graphicData uri="http://schemas.openxmlformats.org/drawingml/2006/table">
            <a:tbl>
              <a:tblPr firstRow="1" firstCol="1" bandRow="1">
                <a:tableStyleId>{5C22544A-7EE6-4342-B048-85BDC9FD1C3A}</a:tableStyleId>
              </a:tblPr>
              <a:tblGrid>
                <a:gridCol w="1107018">
                  <a:extLst>
                    <a:ext uri="{9D8B030D-6E8A-4147-A177-3AD203B41FA5}">
                      <a16:colId xmlns:a16="http://schemas.microsoft.com/office/drawing/2014/main" val="3912517935"/>
                    </a:ext>
                  </a:extLst>
                </a:gridCol>
                <a:gridCol w="514320">
                  <a:extLst>
                    <a:ext uri="{9D8B030D-6E8A-4147-A177-3AD203B41FA5}">
                      <a16:colId xmlns:a16="http://schemas.microsoft.com/office/drawing/2014/main" val="3034094024"/>
                    </a:ext>
                  </a:extLst>
                </a:gridCol>
                <a:gridCol w="625401">
                  <a:extLst>
                    <a:ext uri="{9D8B030D-6E8A-4147-A177-3AD203B41FA5}">
                      <a16:colId xmlns:a16="http://schemas.microsoft.com/office/drawing/2014/main" val="3674346374"/>
                    </a:ext>
                  </a:extLst>
                </a:gridCol>
                <a:gridCol w="855900">
                  <a:extLst>
                    <a:ext uri="{9D8B030D-6E8A-4147-A177-3AD203B41FA5}">
                      <a16:colId xmlns:a16="http://schemas.microsoft.com/office/drawing/2014/main" val="1873811897"/>
                    </a:ext>
                  </a:extLst>
                </a:gridCol>
                <a:gridCol w="620691">
                  <a:extLst>
                    <a:ext uri="{9D8B030D-6E8A-4147-A177-3AD203B41FA5}">
                      <a16:colId xmlns:a16="http://schemas.microsoft.com/office/drawing/2014/main" val="2653576313"/>
                    </a:ext>
                  </a:extLst>
                </a:gridCol>
                <a:gridCol w="1241382">
                  <a:extLst>
                    <a:ext uri="{9D8B030D-6E8A-4147-A177-3AD203B41FA5}">
                      <a16:colId xmlns:a16="http://schemas.microsoft.com/office/drawing/2014/main" val="2522874075"/>
                    </a:ext>
                  </a:extLst>
                </a:gridCol>
                <a:gridCol w="1308295">
                  <a:extLst>
                    <a:ext uri="{9D8B030D-6E8A-4147-A177-3AD203B41FA5}">
                      <a16:colId xmlns:a16="http://schemas.microsoft.com/office/drawing/2014/main" val="3424458039"/>
                    </a:ext>
                  </a:extLst>
                </a:gridCol>
                <a:gridCol w="914400">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100" dirty="0" err="1">
                          <a:solidFill>
                            <a:schemeClr val="tx1"/>
                          </a:solidFill>
                          <a:effectLst/>
                        </a:rPr>
                        <a:t>Center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No</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Train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Validation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Test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Scanner</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Reconstruction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Matrix size × Z</a:t>
                      </a:r>
                      <a:r>
                        <a:rPr lang="en-GB" sz="1100" baseline="300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56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43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11</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Siemens Biograph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168 × 168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100">
                          <a:solidFill>
                            <a:schemeClr val="tx1"/>
                          </a:solidFill>
                          <a:effectLst/>
                        </a:rPr>
                        <a:t>Center 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31</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25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4</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GE Discovery IQ</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192 × 192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453229168"/>
                  </a:ext>
                </a:extLst>
              </a:tr>
              <a:tr h="431890">
                <a:tc>
                  <a:txBody>
                    <a:bodyPr/>
                    <a:lstStyle/>
                    <a:p>
                      <a:pPr algn="justLow">
                        <a:lnSpc>
                          <a:spcPct val="107000"/>
                        </a:lnSpc>
                        <a:spcAft>
                          <a:spcPts val="800"/>
                        </a:spcAft>
                      </a:pPr>
                      <a:r>
                        <a:rPr lang="en-GB" sz="1100">
                          <a:solidFill>
                            <a:schemeClr val="tx1"/>
                          </a:solidFill>
                          <a:effectLst/>
                        </a:rPr>
                        <a:t>Center 3</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45</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35</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Siemens mCT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200 × 200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377492179"/>
                  </a:ext>
                </a:extLst>
              </a:tr>
              <a:tr h="510801">
                <a:tc>
                  <a:txBody>
                    <a:bodyPr/>
                    <a:lstStyle/>
                    <a:p>
                      <a:pPr algn="justLow">
                        <a:lnSpc>
                          <a:spcPct val="107000"/>
                        </a:lnSpc>
                        <a:spcAft>
                          <a:spcPts val="800"/>
                        </a:spcAft>
                      </a:pPr>
                      <a:r>
                        <a:rPr lang="en-GB" sz="1100">
                          <a:solidFill>
                            <a:schemeClr val="tx1"/>
                          </a:solidFill>
                          <a:effectLst/>
                        </a:rPr>
                        <a:t>Center 4</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40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Siemens Biograph 6</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168 × 168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745977431"/>
                  </a:ext>
                </a:extLst>
              </a:tr>
              <a:tr h="465152">
                <a:tc>
                  <a:txBody>
                    <a:bodyPr/>
                    <a:lstStyle/>
                    <a:p>
                      <a:pPr algn="justLow">
                        <a:lnSpc>
                          <a:spcPct val="107000"/>
                        </a:lnSpc>
                        <a:spcAft>
                          <a:spcPts val="800"/>
                        </a:spcAft>
                      </a:pPr>
                      <a:r>
                        <a:rPr lang="en-GB" sz="1100">
                          <a:solidFill>
                            <a:schemeClr val="tx1"/>
                          </a:solidFill>
                          <a:effectLst/>
                        </a:rPr>
                        <a:t>External Center </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Siemens Horizon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PSF+TOF+3D-OSEM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180 × 180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4089105425"/>
                  </a:ext>
                </a:extLst>
              </a:tr>
              <a:tr h="465152">
                <a:tc>
                  <a:txBody>
                    <a:bodyPr/>
                    <a:lstStyle/>
                    <a:p>
                      <a:pPr algn="justLow">
                        <a:lnSpc>
                          <a:spcPct val="107000"/>
                        </a:lnSpc>
                        <a:spcAft>
                          <a:spcPts val="800"/>
                        </a:spcAft>
                      </a:pPr>
                      <a:r>
                        <a:rPr lang="en-GB" sz="1100">
                          <a:solidFill>
                            <a:schemeClr val="tx1"/>
                          </a:solidFill>
                          <a:effectLst/>
                        </a:rPr>
                        <a:t>Total</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184</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131</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33</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348358498"/>
                  </a:ext>
                </a:extLst>
              </a:tr>
              <a:tr h="272371">
                <a:tc gridSpan="8">
                  <a:txBody>
                    <a:bodyPr/>
                    <a:lstStyle/>
                    <a:p>
                      <a:pPr algn="justLow">
                        <a:lnSpc>
                          <a:spcPct val="107000"/>
                        </a:lnSpc>
                        <a:spcAft>
                          <a:spcPts val="800"/>
                        </a:spcAft>
                      </a:pPr>
                      <a:r>
                        <a:rPr lang="en-GB" sz="1100" b="0" dirty="0">
                          <a:solidFill>
                            <a:schemeClr val="tx1"/>
                          </a:solidFill>
                          <a:effectLst/>
                          <a:latin typeface="Times New Roman" panose="02020603050405020304" pitchFamily="18" charset="0"/>
                          <a:ea typeface="Calibri" panose="020F0502020204030204" pitchFamily="34" charset="0"/>
                        </a:rPr>
                        <a:t>*  Z representing the number of slices in the axial view, depends on body length, scanner resolution, scan protocol, and patient positioning. Therefore, it varies for each patient.</a:t>
                      </a:r>
                      <a:endParaRPr lang="en-NL" sz="1100" b="0" dirty="0">
                        <a:solidFill>
                          <a:schemeClr val="tx1"/>
                        </a:solidFill>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46826963"/>
                  </a:ext>
                </a:extLst>
              </a:tr>
            </a:tbl>
          </a:graphicData>
        </a:graphic>
      </p:graphicFrame>
    </p:spTree>
    <p:extLst>
      <p:ext uri="{BB962C8B-B14F-4D97-AF65-F5344CB8AC3E}">
        <p14:creationId xmlns:p14="http://schemas.microsoft.com/office/powerpoint/2010/main" val="4212936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A8CC3F8-174D-1283-5D61-D528196099F2}"/>
              </a:ext>
            </a:extLst>
          </p:cNvPr>
          <p:cNvSpPr>
            <a:spLocks noGrp="1"/>
          </p:cNvSpPr>
          <p:nvPr>
            <p:ph type="body" idx="1"/>
          </p:nvPr>
        </p:nvSpPr>
        <p:spPr/>
        <p:txBody>
          <a:bodyPr/>
          <a:lstStyle/>
          <a:p>
            <a:pPr>
              <a:lnSpc>
                <a:spcPct val="90000"/>
              </a:lnSpc>
              <a:spcBef>
                <a:spcPct val="0"/>
              </a:spcBef>
              <a:spcAft>
                <a:spcPts val="600"/>
              </a:spcAft>
            </a:pPr>
            <a:r>
              <a:rPr lang="en-US" sz="2800" baseline="30000" dirty="0">
                <a:solidFill>
                  <a:srgbClr val="440255"/>
                </a:solidFill>
              </a:rPr>
              <a:t>18</a:t>
            </a:r>
            <a:r>
              <a:rPr lang="en-US" sz="2800" dirty="0">
                <a:solidFill>
                  <a:srgbClr val="440255"/>
                </a:solidFill>
              </a:rPr>
              <a:t>F-FDG Dataset [5]</a:t>
            </a:r>
            <a:endParaRPr lang="en-US" sz="2800" dirty="0">
              <a:solidFill>
                <a:srgbClr val="440255"/>
              </a:solidFill>
              <a:latin typeface="+mj-lt"/>
              <a:ea typeface="+mj-ea"/>
              <a:cs typeface="+mj-cs"/>
            </a:endParaRPr>
          </a:p>
        </p:txBody>
      </p:sp>
      <p:sp>
        <p:nvSpPr>
          <p:cNvPr id="4" name="Slide Number Placeholder 3">
            <a:extLst>
              <a:ext uri="{FF2B5EF4-FFF2-40B4-BE49-F238E27FC236}">
                <a16:creationId xmlns:a16="http://schemas.microsoft.com/office/drawing/2014/main" id="{4C0F5C44-A7AC-3DBC-2689-0A390BB0305D}"/>
              </a:ext>
            </a:extLst>
          </p:cNvPr>
          <p:cNvSpPr>
            <a:spLocks noGrp="1"/>
          </p:cNvSpPr>
          <p:nvPr>
            <p:ph type="sldNum" sz="quarter" idx="4"/>
          </p:nvPr>
        </p:nvSpPr>
        <p:spPr>
          <a:xfrm>
            <a:off x="10404475" y="6356350"/>
            <a:ext cx="1787525" cy="365125"/>
          </a:xfrm>
        </p:spPr>
        <p:txBody>
          <a:bodyPr vert="horz" lIns="91440" tIns="45720" rIns="91440" bIns="45720" rtlCol="0" anchor="ctr">
            <a:normAutofit/>
          </a:bodyPr>
          <a:lstStyle/>
          <a:p>
            <a:pPr>
              <a:spcAft>
                <a:spcPts val="600"/>
              </a:spcAft>
            </a:pPr>
            <a:fld id="{A65A5C87-DF58-40C8-B092-1DE63DB4547E}" type="slidenum">
              <a:rPr lang="en-US">
                <a:solidFill>
                  <a:schemeClr val="tx1"/>
                </a:solidFill>
              </a:rPr>
              <a:pPr>
                <a:spcAft>
                  <a:spcPts val="600"/>
                </a:spcAft>
              </a:pPr>
              <a:t>19</a:t>
            </a:fld>
            <a:endParaRPr lang="en-US">
              <a:solidFill>
                <a:schemeClr val="tx1"/>
              </a:solidFill>
            </a:endParaRPr>
          </a:p>
        </p:txBody>
      </p:sp>
      <p:graphicFrame>
        <p:nvGraphicFramePr>
          <p:cNvPr id="3" name="Table 2">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442180845"/>
              </p:ext>
            </p:extLst>
          </p:nvPr>
        </p:nvGraphicFramePr>
        <p:xfrm>
          <a:off x="1092993" y="2358338"/>
          <a:ext cx="7050239" cy="2215633"/>
        </p:xfrm>
        <a:graphic>
          <a:graphicData uri="http://schemas.openxmlformats.org/drawingml/2006/table">
            <a:tbl>
              <a:tblPr firstRow="1" firstCol="1" bandRow="1">
                <a:tableStyleId>{5C22544A-7EE6-4342-B048-85BDC9FD1C3A}</a:tableStyleId>
              </a:tblPr>
              <a:tblGrid>
                <a:gridCol w="1075911">
                  <a:extLst>
                    <a:ext uri="{9D8B030D-6E8A-4147-A177-3AD203B41FA5}">
                      <a16:colId xmlns:a16="http://schemas.microsoft.com/office/drawing/2014/main" val="3912517935"/>
                    </a:ext>
                  </a:extLst>
                </a:gridCol>
                <a:gridCol w="414973">
                  <a:extLst>
                    <a:ext uri="{9D8B030D-6E8A-4147-A177-3AD203B41FA5}">
                      <a16:colId xmlns:a16="http://schemas.microsoft.com/office/drawing/2014/main" val="3034094024"/>
                    </a:ext>
                  </a:extLst>
                </a:gridCol>
                <a:gridCol w="509680">
                  <a:extLst>
                    <a:ext uri="{9D8B030D-6E8A-4147-A177-3AD203B41FA5}">
                      <a16:colId xmlns:a16="http://schemas.microsoft.com/office/drawing/2014/main" val="3674346374"/>
                    </a:ext>
                  </a:extLst>
                </a:gridCol>
                <a:gridCol w="1082658">
                  <a:extLst>
                    <a:ext uri="{9D8B030D-6E8A-4147-A177-3AD203B41FA5}">
                      <a16:colId xmlns:a16="http://schemas.microsoft.com/office/drawing/2014/main" val="1873811897"/>
                    </a:ext>
                  </a:extLst>
                </a:gridCol>
                <a:gridCol w="491319">
                  <a:extLst>
                    <a:ext uri="{9D8B030D-6E8A-4147-A177-3AD203B41FA5}">
                      <a16:colId xmlns:a16="http://schemas.microsoft.com/office/drawing/2014/main" val="2653576313"/>
                    </a:ext>
                  </a:extLst>
                </a:gridCol>
                <a:gridCol w="1045474">
                  <a:extLst>
                    <a:ext uri="{9D8B030D-6E8A-4147-A177-3AD203B41FA5}">
                      <a16:colId xmlns:a16="http://schemas.microsoft.com/office/drawing/2014/main" val="2522874075"/>
                    </a:ext>
                  </a:extLst>
                </a:gridCol>
                <a:gridCol w="1316613">
                  <a:extLst>
                    <a:ext uri="{9D8B030D-6E8A-4147-A177-3AD203B41FA5}">
                      <a16:colId xmlns:a16="http://schemas.microsoft.com/office/drawing/2014/main" val="3424458039"/>
                    </a:ext>
                  </a:extLst>
                </a:gridCol>
                <a:gridCol w="1113611">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100" dirty="0" err="1">
                          <a:solidFill>
                            <a:schemeClr val="tx1"/>
                          </a:solidFill>
                          <a:effectLst/>
                        </a:rPr>
                        <a:t>Center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No</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Train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Validation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Test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Scanner</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Reconstruction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Matrix size × Z</a:t>
                      </a:r>
                      <a:r>
                        <a:rPr lang="en-GB" sz="1100" baseline="300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55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39</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Siemens Biograph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168 × 168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7</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43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23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9</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GE Discovery IQ</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192 × 192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453229168"/>
                  </a:ext>
                </a:extLst>
              </a:tr>
              <a:tr h="465152">
                <a:tc>
                  <a:txBody>
                    <a:bodyPr/>
                    <a:lstStyle/>
                    <a:p>
                      <a:pPr algn="justLow">
                        <a:lnSpc>
                          <a:spcPct val="107000"/>
                        </a:lnSpc>
                        <a:spcAft>
                          <a:spcPts val="800"/>
                        </a:spcAft>
                      </a:pPr>
                      <a:r>
                        <a:rPr lang="en-GB" sz="1100">
                          <a:solidFill>
                            <a:schemeClr val="tx1"/>
                          </a:solidFill>
                          <a:effectLst/>
                        </a:rPr>
                        <a:t>Total</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98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62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21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348358498"/>
                  </a:ext>
                </a:extLst>
              </a:tr>
              <a:tr h="272371">
                <a:tc gridSpan="8">
                  <a:txBody>
                    <a:bodyPr/>
                    <a:lstStyle/>
                    <a:p>
                      <a:pPr algn="justLow">
                        <a:lnSpc>
                          <a:spcPct val="107000"/>
                        </a:lnSpc>
                        <a:spcAft>
                          <a:spcPts val="800"/>
                        </a:spcAft>
                      </a:pPr>
                      <a:r>
                        <a:rPr lang="en-GB" sz="1100" b="0" dirty="0">
                          <a:solidFill>
                            <a:schemeClr val="tx1"/>
                          </a:solidFill>
                          <a:effectLst/>
                          <a:latin typeface="Times New Roman" panose="02020603050405020304" pitchFamily="18" charset="0"/>
                          <a:ea typeface="Calibri" panose="020F0502020204030204" pitchFamily="34" charset="0"/>
                        </a:rPr>
                        <a:t>*  Z representing the number of slices in the axial view, depends on body length, scanner resolution, scan protocol, and patient positioning. Therefore, it varies for each patient.</a:t>
                      </a:r>
                      <a:endParaRPr lang="en-NL" sz="1100" b="0" dirty="0">
                        <a:solidFill>
                          <a:schemeClr val="tx1"/>
                        </a:solidFill>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46826963"/>
                  </a:ext>
                </a:extLst>
              </a:tr>
            </a:tbl>
          </a:graphicData>
        </a:graphic>
      </p:graphicFrame>
    </p:spTree>
    <p:extLst>
      <p:ext uri="{BB962C8B-B14F-4D97-AF65-F5344CB8AC3E}">
        <p14:creationId xmlns:p14="http://schemas.microsoft.com/office/powerpoint/2010/main" val="2460639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02EFD9-898E-004D-C172-73C05912C6E5}"/>
              </a:ext>
            </a:extLst>
          </p:cNvPr>
          <p:cNvSpPr>
            <a:spLocks noGrp="1"/>
          </p:cNvSpPr>
          <p:nvPr>
            <p:ph type="title"/>
          </p:nvPr>
        </p:nvSpPr>
        <p:spPr/>
        <p:txBody>
          <a:bodyPr>
            <a:noAutofit/>
          </a:bodyPr>
          <a:lstStyle/>
          <a:p>
            <a:r>
              <a:rPr lang="en-US" sz="2400" dirty="0"/>
              <a:t>Introduction of PET &amp; ASC</a:t>
            </a:r>
            <a:br>
              <a:rPr lang="en-US" sz="2400" dirty="0"/>
            </a:br>
            <a:r>
              <a:rPr lang="en-US" sz="2400" dirty="0"/>
              <a:t>Problem Statement </a:t>
            </a:r>
            <a:br>
              <a:rPr lang="en-US" sz="2400" dirty="0"/>
            </a:br>
            <a:r>
              <a:rPr lang="en-US" sz="2400" dirty="0"/>
              <a:t>Research Objective </a:t>
            </a:r>
            <a:br>
              <a:rPr lang="en-US" sz="2400" dirty="0"/>
            </a:br>
            <a:r>
              <a:rPr lang="en-US" sz="2400" dirty="0"/>
              <a:t>Data Collection </a:t>
            </a:r>
            <a:br>
              <a:rPr lang="en-US" sz="2400" dirty="0"/>
            </a:br>
            <a:r>
              <a:rPr lang="en-US" sz="2400" dirty="0"/>
              <a:t>Methodology </a:t>
            </a:r>
            <a:br>
              <a:rPr lang="en-US" sz="2400" dirty="0"/>
            </a:br>
            <a:r>
              <a:rPr lang="en-US" sz="2400" dirty="0"/>
              <a:t>Internal Validation Results </a:t>
            </a:r>
            <a:br>
              <a:rPr lang="en-US" sz="2400" dirty="0"/>
            </a:br>
            <a:r>
              <a:rPr lang="en-US" sz="2400" dirty="0"/>
              <a:t>External Validation Results </a:t>
            </a:r>
            <a:br>
              <a:rPr lang="en-US" sz="2400" dirty="0"/>
            </a:br>
            <a:r>
              <a:rPr lang="en-US" sz="2400" dirty="0"/>
              <a:t>Artifact Correction Results </a:t>
            </a:r>
            <a:br>
              <a:rPr lang="en-US" sz="2400" dirty="0"/>
            </a:br>
            <a:r>
              <a:rPr lang="en-US" sz="2400" dirty="0"/>
              <a:t>Conclusion </a:t>
            </a:r>
          </a:p>
        </p:txBody>
      </p:sp>
      <p:sp>
        <p:nvSpPr>
          <p:cNvPr id="9" name="Text Placeholder 8">
            <a:extLst>
              <a:ext uri="{FF2B5EF4-FFF2-40B4-BE49-F238E27FC236}">
                <a16:creationId xmlns:a16="http://schemas.microsoft.com/office/drawing/2014/main" id="{ECE84500-2B3B-BEA9-EB77-204D9AE808BC}"/>
              </a:ext>
            </a:extLst>
          </p:cNvPr>
          <p:cNvSpPr>
            <a:spLocks noGrp="1"/>
          </p:cNvSpPr>
          <p:nvPr>
            <p:ph type="body" idx="1"/>
          </p:nvPr>
        </p:nvSpPr>
        <p:spPr/>
        <p:txBody>
          <a:bodyPr/>
          <a:lstStyle/>
          <a:p>
            <a:r>
              <a:rPr lang="en-GB" dirty="0">
                <a:solidFill>
                  <a:srgbClr val="440255"/>
                </a:solidFill>
              </a:rPr>
              <a:t>Agenda</a:t>
            </a:r>
            <a:endParaRPr lang="en-US" dirty="0">
              <a:solidFill>
                <a:srgbClr val="440255"/>
              </a:solidFill>
            </a:endParaRPr>
          </a:p>
        </p:txBody>
      </p:sp>
      <p:sp>
        <p:nvSpPr>
          <p:cNvPr id="5" name="Slide Number Placeholder 4">
            <a:extLst>
              <a:ext uri="{FF2B5EF4-FFF2-40B4-BE49-F238E27FC236}">
                <a16:creationId xmlns:a16="http://schemas.microsoft.com/office/drawing/2014/main" id="{B1D758B4-950F-C14E-8F14-B7CF722ABF45}"/>
              </a:ext>
            </a:extLst>
          </p:cNvPr>
          <p:cNvSpPr>
            <a:spLocks noGrp="1"/>
          </p:cNvSpPr>
          <p:nvPr>
            <p:ph type="sldNum" sz="quarter" idx="4"/>
          </p:nvPr>
        </p:nvSpPr>
        <p:spPr>
          <a:xfrm>
            <a:off x="9448800" y="6356350"/>
            <a:ext cx="2743200" cy="365125"/>
          </a:xfrm>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1273892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4856-32A9-3D3C-1356-25E0B1D82D33}"/>
              </a:ext>
            </a:extLst>
          </p:cNvPr>
          <p:cNvSpPr>
            <a:spLocks noGrp="1"/>
          </p:cNvSpPr>
          <p:nvPr>
            <p:ph type="title"/>
          </p:nvPr>
        </p:nvSpPr>
        <p:spPr/>
        <p:txBody>
          <a:bodyPr>
            <a:normAutofit/>
          </a:bodyPr>
          <a:lstStyle/>
          <a:p>
            <a:pPr>
              <a:lnSpc>
                <a:spcPct val="150000"/>
              </a:lnSpc>
            </a:pPr>
            <a: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t>190 patients</a:t>
            </a:r>
            <a:b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br>
            <a:r>
              <a:rPr lang="en-US" sz="2400" baseline="30000" dirty="0">
                <a:solidFill>
                  <a:srgbClr val="000000"/>
                </a:solidFill>
                <a:effectLst/>
                <a:highlight>
                  <a:srgbClr val="FFFFFF"/>
                </a:highlight>
                <a:latin typeface="Times New Roman" panose="02020603050405020304" pitchFamily="18" charset="0"/>
                <a:ea typeface="Calibri" panose="020F0502020204030204" pitchFamily="34" charset="0"/>
              </a:rPr>
              <a:t>18</a:t>
            </a:r>
            <a: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t>Ga PSMA PET/CT</a:t>
            </a:r>
            <a:b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br>
            <a: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t>Motion and Halo artifacts</a:t>
            </a:r>
            <a:endParaRPr lang="en-US" sz="6600" dirty="0"/>
          </a:p>
        </p:txBody>
      </p:sp>
      <p:sp>
        <p:nvSpPr>
          <p:cNvPr id="3" name="Text Placeholder 2">
            <a:extLst>
              <a:ext uri="{FF2B5EF4-FFF2-40B4-BE49-F238E27FC236}">
                <a16:creationId xmlns:a16="http://schemas.microsoft.com/office/drawing/2014/main" id="{2DD9E30E-FCB5-1261-DDEF-F5E3279382AB}"/>
              </a:ext>
            </a:extLst>
          </p:cNvPr>
          <p:cNvSpPr>
            <a:spLocks noGrp="1"/>
          </p:cNvSpPr>
          <p:nvPr>
            <p:ph type="body" idx="1"/>
          </p:nvPr>
        </p:nvSpPr>
        <p:spPr/>
        <p:txBody>
          <a:bodyPr/>
          <a:lstStyle/>
          <a:p>
            <a:r>
              <a:rPr lang="en-US" dirty="0">
                <a:solidFill>
                  <a:srgbClr val="440255"/>
                </a:solidFill>
              </a:rPr>
              <a:t>Artifact dataset</a:t>
            </a:r>
          </a:p>
        </p:txBody>
      </p:sp>
    </p:spTree>
    <p:extLst>
      <p:ext uri="{BB962C8B-B14F-4D97-AF65-F5344CB8AC3E}">
        <p14:creationId xmlns:p14="http://schemas.microsoft.com/office/powerpoint/2010/main" val="3960732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657130-FEFA-29F2-2C15-7F518470273B}"/>
              </a:ext>
            </a:extLst>
          </p:cNvPr>
          <p:cNvSpPr>
            <a:spLocks noGrp="1"/>
          </p:cNvSpPr>
          <p:nvPr>
            <p:ph type="title"/>
          </p:nvPr>
        </p:nvSpPr>
        <p:spPr/>
        <p:txBody>
          <a:bodyPr/>
          <a:lstStyle/>
          <a:p>
            <a:r>
              <a:rPr lang="en-GB" dirty="0"/>
              <a:t>Test Sets</a:t>
            </a:r>
            <a:endParaRPr lang="en-NL" dirty="0"/>
          </a:p>
        </p:txBody>
      </p:sp>
      <p:sp>
        <p:nvSpPr>
          <p:cNvPr id="5" name="Slide Number Placeholder 4">
            <a:extLst>
              <a:ext uri="{FF2B5EF4-FFF2-40B4-BE49-F238E27FC236}">
                <a16:creationId xmlns:a16="http://schemas.microsoft.com/office/drawing/2014/main" id="{9F6F1188-1EE3-94C9-DEBA-38C7423C5368}"/>
              </a:ext>
            </a:extLst>
          </p:cNvPr>
          <p:cNvSpPr>
            <a:spLocks noGrp="1"/>
          </p:cNvSpPr>
          <p:nvPr>
            <p:ph type="sldNum" sz="quarter" idx="12"/>
          </p:nvPr>
        </p:nvSpPr>
        <p:spPr/>
        <p:txBody>
          <a:bodyPr/>
          <a:lstStyle/>
          <a:p>
            <a:fld id="{A65A5C87-DF58-40C8-B092-1DE63DB4547E}" type="slidenum">
              <a:rPr lang="en-US" smtClean="0"/>
              <a:t>21</a:t>
            </a:fld>
            <a:endParaRPr lang="en-US" dirty="0"/>
          </a:p>
        </p:txBody>
      </p:sp>
      <p:sp>
        <p:nvSpPr>
          <p:cNvPr id="18" name="Text Placeholder 7">
            <a:extLst>
              <a:ext uri="{FF2B5EF4-FFF2-40B4-BE49-F238E27FC236}">
                <a16:creationId xmlns:a16="http://schemas.microsoft.com/office/drawing/2014/main" id="{27428F15-501C-4A94-1674-1B716FA04242}"/>
              </a:ext>
            </a:extLst>
          </p:cNvPr>
          <p:cNvSpPr txBox="1">
            <a:spLocks/>
          </p:cNvSpPr>
          <p:nvPr/>
        </p:nvSpPr>
        <p:spPr>
          <a:xfrm>
            <a:off x="785378" y="2608625"/>
            <a:ext cx="8199134" cy="3313709"/>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400" b="1" kern="1200" cap="none"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dirty="0"/>
              <a:t>Internal </a:t>
            </a:r>
            <a:r>
              <a:rPr lang="en-GB" dirty="0" err="1"/>
              <a:t>Center</a:t>
            </a:r>
            <a:r>
              <a:rPr lang="en-GB" dirty="0"/>
              <a:t>, External </a:t>
            </a:r>
            <a:r>
              <a:rPr lang="en-GB" dirty="0" err="1"/>
              <a:t>Center</a:t>
            </a:r>
            <a:r>
              <a:rPr lang="en-GB" dirty="0"/>
              <a:t>: : 5% of 4 </a:t>
            </a:r>
            <a:r>
              <a:rPr lang="en-GB" dirty="0" err="1"/>
              <a:t>centers</a:t>
            </a:r>
            <a:r>
              <a:rPr lang="en-GB" dirty="0"/>
              <a:t> of Ga dataset + total data of the 5th </a:t>
            </a:r>
            <a:r>
              <a:rPr lang="en-GB" dirty="0" err="1"/>
              <a:t>centers</a:t>
            </a:r>
            <a:r>
              <a:rPr lang="en-GB" dirty="0"/>
              <a:t> of Ga dataset</a:t>
            </a:r>
          </a:p>
          <a:p>
            <a:r>
              <a:rPr lang="en-GB" dirty="0"/>
              <a:t>External Tracer (FDG): 10% of 2 </a:t>
            </a:r>
            <a:r>
              <a:rPr lang="en-GB" dirty="0" err="1"/>
              <a:t>centers</a:t>
            </a:r>
            <a:r>
              <a:rPr lang="en-GB" dirty="0"/>
              <a:t> FDG dataset</a:t>
            </a:r>
            <a:endParaRPr lang="en-NL" dirty="0"/>
          </a:p>
          <a:p>
            <a:r>
              <a:rPr lang="en-GB" dirty="0"/>
              <a:t>Artifact images: All of the dataset</a:t>
            </a:r>
            <a:endParaRPr lang="en-NL" dirty="0"/>
          </a:p>
          <a:p>
            <a:endParaRPr lang="en-NL" dirty="0"/>
          </a:p>
          <a:p>
            <a:r>
              <a:rPr lang="en-GB" dirty="0"/>
              <a:t> </a:t>
            </a:r>
            <a:endParaRPr lang="en-NL" dirty="0"/>
          </a:p>
        </p:txBody>
      </p:sp>
    </p:spTree>
    <p:extLst>
      <p:ext uri="{BB962C8B-B14F-4D97-AF65-F5344CB8AC3E}">
        <p14:creationId xmlns:p14="http://schemas.microsoft.com/office/powerpoint/2010/main" val="2263935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6E7A-7A7B-0863-BDC2-09E76FF4FEF7}"/>
              </a:ext>
            </a:extLst>
          </p:cNvPr>
          <p:cNvSpPr>
            <a:spLocks noGrp="1"/>
          </p:cNvSpPr>
          <p:nvPr>
            <p:ph type="title"/>
          </p:nvPr>
        </p:nvSpPr>
        <p:spPr/>
        <p:txBody>
          <a:bodyPr/>
          <a:lstStyle/>
          <a:p>
            <a:r>
              <a:rPr lang="en-GB" dirty="0"/>
              <a:t>Hyper parameters</a:t>
            </a:r>
            <a:endParaRPr lang="en-US" dirty="0"/>
          </a:p>
        </p:txBody>
      </p:sp>
      <p:sp>
        <p:nvSpPr>
          <p:cNvPr id="3" name="Content Placeholder 2">
            <a:extLst>
              <a:ext uri="{FF2B5EF4-FFF2-40B4-BE49-F238E27FC236}">
                <a16:creationId xmlns:a16="http://schemas.microsoft.com/office/drawing/2014/main" id="{01F4F8D0-9FBD-9FBE-9978-3723FA21B93B}"/>
              </a:ext>
            </a:extLst>
          </p:cNvPr>
          <p:cNvSpPr>
            <a:spLocks noGrp="1"/>
          </p:cNvSpPr>
          <p:nvPr>
            <p:ph idx="1"/>
          </p:nvPr>
        </p:nvSpPr>
        <p:spPr/>
        <p:txBody>
          <a:bodyPr>
            <a:normAutofit fontScale="85000" lnSpcReduction="20000"/>
          </a:bodyPr>
          <a:lstStyle/>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Dyn-</a:t>
            </a:r>
            <a:r>
              <a:rPr lang="en-US" sz="1800" dirty="0" err="1">
                <a:solidFill>
                  <a:srgbClr val="000000"/>
                </a:solidFill>
                <a:effectLst/>
                <a:highlight>
                  <a:srgbClr val="FFFFFF"/>
                </a:highlight>
                <a:latin typeface="Times New Roman" panose="02020603050405020304" pitchFamily="18" charset="0"/>
                <a:ea typeface="Calibri" panose="020F0502020204030204" pitchFamily="34" charset="0"/>
              </a:rPr>
              <a:t>UNet</a:t>
            </a:r>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 architecture</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3D patches sized 168×168×16 </a:t>
            </a:r>
            <a:endParaRPr lang="en-US" sz="1800" dirty="0">
              <a:solidFill>
                <a:srgbClr val="000000"/>
              </a:solidFill>
              <a:highlight>
                <a:srgbClr val="FFFFFF"/>
              </a:highlight>
              <a:latin typeface="Times New Roman" panose="02020603050405020304" pitchFamily="18" charset="0"/>
              <a:ea typeface="Calibri" panose="020F0502020204030204" pitchFamily="34" charset="0"/>
            </a:endParaRP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20 patches per patient</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Loss function of the mean squared error (MSE)</a:t>
            </a:r>
            <a:endParaRPr lang="en-US" sz="1800" dirty="0">
              <a:solidFill>
                <a:srgbClr val="000000"/>
              </a:solidFill>
              <a:highlight>
                <a:srgbClr val="FFFFFF"/>
              </a:highlight>
              <a:latin typeface="Times New Roman" panose="02020603050405020304" pitchFamily="18" charset="0"/>
              <a:ea typeface="Calibri" panose="020F0502020204030204" pitchFamily="34" charset="0"/>
            </a:endParaRP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Learning rate of 0.001</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Optimization Adam algorithm</a:t>
            </a:r>
            <a:endParaRPr lang="en-US" sz="1800" dirty="0">
              <a:solidFill>
                <a:srgbClr val="000000"/>
              </a:solidFill>
              <a:highlight>
                <a:srgbClr val="FFFFFF"/>
              </a:highlight>
              <a:latin typeface="Times New Roman" panose="02020603050405020304" pitchFamily="18" charset="0"/>
              <a:ea typeface="Calibri" panose="020F0502020204030204" pitchFamily="34" charset="0"/>
            </a:endParaRPr>
          </a:p>
          <a:p>
            <a:r>
              <a:rPr lang="en-US" sz="1800" dirty="0">
                <a:solidFill>
                  <a:srgbClr val="000000"/>
                </a:solidFill>
                <a:highlight>
                  <a:srgbClr val="FFFFFF"/>
                </a:highlight>
                <a:latin typeface="Times New Roman" panose="02020603050405020304" pitchFamily="18" charset="0"/>
                <a:ea typeface="Calibri" panose="020F0502020204030204" pitchFamily="34" charset="0"/>
              </a:rPr>
              <a:t>B</a:t>
            </a:r>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atch size: 4</a:t>
            </a:r>
          </a:p>
          <a:p>
            <a:r>
              <a:rPr lang="en-US" sz="1800" dirty="0">
                <a:solidFill>
                  <a:srgbClr val="000000"/>
                </a:solidFill>
                <a:highlight>
                  <a:srgbClr val="FFFFFF"/>
                </a:highlight>
                <a:latin typeface="Times New Roman" panose="02020603050405020304" pitchFamily="18" charset="0"/>
                <a:ea typeface="Calibri" panose="020F0502020204030204" pitchFamily="34" charset="0"/>
              </a:rPr>
              <a:t>spacing : [4.07, 4.07, 3.00]</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four layers: [16, 32, 64, 128]</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Kernels: [3, 3, 3]</a:t>
            </a:r>
          </a:p>
          <a:p>
            <a:r>
              <a:rPr lang="en-US" sz="1800" dirty="0">
                <a:solidFill>
                  <a:srgbClr val="000000"/>
                </a:solidFill>
                <a:highlight>
                  <a:srgbClr val="FFFFFF"/>
                </a:highlight>
                <a:latin typeface="Times New Roman" panose="02020603050405020304" pitchFamily="18" charset="0"/>
                <a:ea typeface="Calibri" panose="020F0502020204030204" pitchFamily="34" charset="0"/>
              </a:rPr>
              <a:t>2 super vision head</a:t>
            </a:r>
            <a:endParaRPr lang="en-US" dirty="0"/>
          </a:p>
        </p:txBody>
      </p:sp>
      <p:sp>
        <p:nvSpPr>
          <p:cNvPr id="5" name="Slide Number Placeholder 4">
            <a:extLst>
              <a:ext uri="{FF2B5EF4-FFF2-40B4-BE49-F238E27FC236}">
                <a16:creationId xmlns:a16="http://schemas.microsoft.com/office/drawing/2014/main" id="{8EB600C8-DFD7-68B0-388A-4914DBB98C47}"/>
              </a:ext>
            </a:extLst>
          </p:cNvPr>
          <p:cNvSpPr>
            <a:spLocks noGrp="1"/>
          </p:cNvSpPr>
          <p:nvPr>
            <p:ph type="sldNum" sz="quarter" idx="12"/>
          </p:nvPr>
        </p:nvSpPr>
        <p:spPr/>
        <p:txBody>
          <a:bodyPr/>
          <a:lstStyle/>
          <a:p>
            <a:fld id="{A65A5C87-DF58-40C8-B092-1DE63DB4547E}" type="slidenum">
              <a:rPr lang="en-US" smtClean="0"/>
              <a:t>22</a:t>
            </a:fld>
            <a:endParaRPr lang="en-US" dirty="0"/>
          </a:p>
        </p:txBody>
      </p:sp>
      <p:pic>
        <p:nvPicPr>
          <p:cNvPr id="4" name="Picture 3" descr="A diagram of a diagram&#10;&#10;Description automatically generated with medium confidence">
            <a:extLst>
              <a:ext uri="{FF2B5EF4-FFF2-40B4-BE49-F238E27FC236}">
                <a16:creationId xmlns:a16="http://schemas.microsoft.com/office/drawing/2014/main" id="{89919B5B-A08D-2A2D-14E0-3A2C5D74C7D4}"/>
              </a:ext>
            </a:extLst>
          </p:cNvPr>
          <p:cNvPicPr>
            <a:picLocks noChangeAspect="1"/>
          </p:cNvPicPr>
          <p:nvPr/>
        </p:nvPicPr>
        <p:blipFill>
          <a:blip r:embed="rId2"/>
          <a:stretch>
            <a:fillRect/>
          </a:stretch>
        </p:blipFill>
        <p:spPr>
          <a:xfrm>
            <a:off x="5552186" y="2755065"/>
            <a:ext cx="5731510" cy="2829560"/>
          </a:xfrm>
          <a:prstGeom prst="rect">
            <a:avLst/>
          </a:prstGeom>
          <a:ln w="3175">
            <a:solidFill>
              <a:schemeClr val="tx1"/>
            </a:solidFill>
          </a:ln>
        </p:spPr>
      </p:pic>
      <p:sp>
        <p:nvSpPr>
          <p:cNvPr id="7" name="TextBox 6">
            <a:extLst>
              <a:ext uri="{FF2B5EF4-FFF2-40B4-BE49-F238E27FC236}">
                <a16:creationId xmlns:a16="http://schemas.microsoft.com/office/drawing/2014/main" id="{58201B12-7C86-1444-2D06-8B0FF404C56A}"/>
              </a:ext>
            </a:extLst>
          </p:cNvPr>
          <p:cNvSpPr txBox="1"/>
          <p:nvPr/>
        </p:nvSpPr>
        <p:spPr>
          <a:xfrm>
            <a:off x="6918385" y="5677000"/>
            <a:ext cx="3433313" cy="307777"/>
          </a:xfrm>
          <a:prstGeom prst="rect">
            <a:avLst/>
          </a:prstGeom>
          <a:noFill/>
        </p:spPr>
        <p:txBody>
          <a:bodyPr wrap="square">
            <a:spAutoFit/>
          </a:bodyPr>
          <a:lstStyle/>
          <a:p>
            <a:r>
              <a:rPr lang="en-US" sz="1400" dirty="0">
                <a:solidFill>
                  <a:srgbClr val="4472C4"/>
                </a:solidFill>
                <a:effectLst/>
                <a:highlight>
                  <a:srgbClr val="FFFFFF"/>
                </a:highlight>
                <a:latin typeface="Times New Roman" panose="02020603050405020304" pitchFamily="18" charset="0"/>
                <a:ea typeface="Calibri" panose="020F0502020204030204" pitchFamily="34" charset="0"/>
              </a:rPr>
              <a:t>The architecture of </a:t>
            </a:r>
            <a:r>
              <a:rPr lang="en-US" sz="1400" dirty="0" err="1">
                <a:solidFill>
                  <a:srgbClr val="4472C4"/>
                </a:solidFill>
                <a:effectLst/>
                <a:highlight>
                  <a:srgbClr val="FFFFFF"/>
                </a:highlight>
                <a:latin typeface="Times New Roman" panose="02020603050405020304" pitchFamily="18" charset="0"/>
                <a:ea typeface="Calibri" panose="020F0502020204030204" pitchFamily="34" charset="0"/>
              </a:rPr>
              <a:t>DynUnet</a:t>
            </a:r>
            <a:endParaRPr lang="en-US" sz="1400" dirty="0"/>
          </a:p>
        </p:txBody>
      </p:sp>
    </p:spTree>
    <p:extLst>
      <p:ext uri="{BB962C8B-B14F-4D97-AF65-F5344CB8AC3E}">
        <p14:creationId xmlns:p14="http://schemas.microsoft.com/office/powerpoint/2010/main" val="1764874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32E757B-4068-450E-1C3D-1070801BC8AA}"/>
              </a:ext>
            </a:extLst>
          </p:cNvPr>
          <p:cNvSpPr>
            <a:spLocks noGrp="1"/>
          </p:cNvSpPr>
          <p:nvPr>
            <p:ph type="body" idx="1"/>
          </p:nvPr>
        </p:nvSpPr>
        <p:spPr/>
        <p:txBody>
          <a:bodyPr/>
          <a:lstStyle/>
          <a:p>
            <a:r>
              <a:rPr lang="en-NL" dirty="0"/>
              <a:t>Integrated multi-Centre model (IMCM): </a:t>
            </a:r>
            <a:r>
              <a:rPr lang="en-GB" dirty="0"/>
              <a:t>the best metric of 0.0527 at epoch 434.</a:t>
            </a:r>
            <a:endParaRPr lang="en-NL" dirty="0"/>
          </a:p>
        </p:txBody>
      </p:sp>
      <p:sp>
        <p:nvSpPr>
          <p:cNvPr id="6" name="Slide Number Placeholder 5">
            <a:extLst>
              <a:ext uri="{FF2B5EF4-FFF2-40B4-BE49-F238E27FC236}">
                <a16:creationId xmlns:a16="http://schemas.microsoft.com/office/drawing/2014/main" id="{97F890CB-E84E-3C82-79DF-A519DF817161}"/>
              </a:ext>
            </a:extLst>
          </p:cNvPr>
          <p:cNvSpPr>
            <a:spLocks noGrp="1"/>
          </p:cNvSpPr>
          <p:nvPr>
            <p:ph type="sldNum" sz="quarter" idx="12"/>
          </p:nvPr>
        </p:nvSpPr>
        <p:spPr/>
        <p:txBody>
          <a:bodyPr/>
          <a:lstStyle/>
          <a:p>
            <a:fld id="{A65A5C87-DF58-40C8-B092-1DE63DB4547E}" type="slidenum">
              <a:rPr lang="en-US" smtClean="0"/>
              <a:t>23</a:t>
            </a:fld>
            <a:endParaRPr lang="en-US" dirty="0"/>
          </a:p>
        </p:txBody>
      </p:sp>
      <p:pic>
        <p:nvPicPr>
          <p:cNvPr id="11" name="Picture 10">
            <a:extLst>
              <a:ext uri="{FF2B5EF4-FFF2-40B4-BE49-F238E27FC236}">
                <a16:creationId xmlns:a16="http://schemas.microsoft.com/office/drawing/2014/main" id="{2E62981C-34EE-2E65-EE00-80DF60101434}"/>
              </a:ext>
            </a:extLst>
          </p:cNvPr>
          <p:cNvPicPr>
            <a:picLocks noChangeAspect="1"/>
          </p:cNvPicPr>
          <p:nvPr/>
        </p:nvPicPr>
        <p:blipFill>
          <a:blip r:embed="rId2"/>
          <a:stretch>
            <a:fillRect/>
          </a:stretch>
        </p:blipFill>
        <p:spPr>
          <a:xfrm>
            <a:off x="1230086" y="622379"/>
            <a:ext cx="9333189" cy="4367198"/>
          </a:xfrm>
          <a:prstGeom prst="rect">
            <a:avLst/>
          </a:prstGeom>
        </p:spPr>
      </p:pic>
      <p:pic>
        <p:nvPicPr>
          <p:cNvPr id="9" name="Picture 8">
            <a:extLst>
              <a:ext uri="{FF2B5EF4-FFF2-40B4-BE49-F238E27FC236}">
                <a16:creationId xmlns:a16="http://schemas.microsoft.com/office/drawing/2014/main" id="{10833206-BAC3-11E8-8463-1D2525058126}"/>
              </a:ext>
            </a:extLst>
          </p:cNvPr>
          <p:cNvPicPr>
            <a:picLocks noChangeAspect="1"/>
          </p:cNvPicPr>
          <p:nvPr/>
        </p:nvPicPr>
        <p:blipFill>
          <a:blip r:embed="rId3"/>
          <a:stretch>
            <a:fillRect/>
          </a:stretch>
        </p:blipFill>
        <p:spPr>
          <a:xfrm>
            <a:off x="1230085" y="613017"/>
            <a:ext cx="9333189" cy="4367198"/>
          </a:xfrm>
          <a:prstGeom prst="rect">
            <a:avLst/>
          </a:prstGeom>
        </p:spPr>
      </p:pic>
      <p:sp>
        <p:nvSpPr>
          <p:cNvPr id="3" name="Rectangle 2">
            <a:extLst>
              <a:ext uri="{FF2B5EF4-FFF2-40B4-BE49-F238E27FC236}">
                <a16:creationId xmlns:a16="http://schemas.microsoft.com/office/drawing/2014/main" id="{96A38CA3-2F02-7FD9-9792-46C586ABE5EC}"/>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Tree>
    <p:extLst>
      <p:ext uri="{BB962C8B-B14F-4D97-AF65-F5344CB8AC3E}">
        <p14:creationId xmlns:p14="http://schemas.microsoft.com/office/powerpoint/2010/main" val="16963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46AC4-4C70-B31C-6321-8BFE8EC3E73B}"/>
              </a:ext>
            </a:extLst>
          </p:cNvPr>
          <p:cNvSpPr>
            <a:spLocks noGrp="1"/>
          </p:cNvSpPr>
          <p:nvPr>
            <p:ph type="sldNum" sz="quarter" idx="12"/>
          </p:nvPr>
        </p:nvSpPr>
        <p:spPr/>
        <p:txBody>
          <a:bodyPr/>
          <a:lstStyle/>
          <a:p>
            <a:fld id="{A65A5C87-DF58-40C8-B092-1DE63DB4547E}" type="slidenum">
              <a:rPr lang="en-US" smtClean="0"/>
              <a:t>24</a:t>
            </a:fld>
            <a:endParaRPr lang="en-US" dirty="0"/>
          </a:p>
        </p:txBody>
      </p:sp>
      <p:pic>
        <p:nvPicPr>
          <p:cNvPr id="11" name="Picture 10">
            <a:extLst>
              <a:ext uri="{FF2B5EF4-FFF2-40B4-BE49-F238E27FC236}">
                <a16:creationId xmlns:a16="http://schemas.microsoft.com/office/drawing/2014/main" id="{8DC75D25-F7CE-8AD0-2EA7-47C0E2B6BD99}"/>
              </a:ext>
            </a:extLst>
          </p:cNvPr>
          <p:cNvPicPr>
            <a:picLocks noChangeAspect="1"/>
          </p:cNvPicPr>
          <p:nvPr/>
        </p:nvPicPr>
        <p:blipFill>
          <a:blip r:embed="rId2"/>
          <a:stretch>
            <a:fillRect/>
          </a:stretch>
        </p:blipFill>
        <p:spPr>
          <a:xfrm>
            <a:off x="1372284" y="676953"/>
            <a:ext cx="9382806" cy="4390415"/>
          </a:xfrm>
          <a:prstGeom prst="rect">
            <a:avLst/>
          </a:prstGeom>
        </p:spPr>
      </p:pic>
      <p:pic>
        <p:nvPicPr>
          <p:cNvPr id="9" name="Picture 8">
            <a:extLst>
              <a:ext uri="{FF2B5EF4-FFF2-40B4-BE49-F238E27FC236}">
                <a16:creationId xmlns:a16="http://schemas.microsoft.com/office/drawing/2014/main" id="{3FD30AE9-65FC-2909-C19F-0B177E29854C}"/>
              </a:ext>
            </a:extLst>
          </p:cNvPr>
          <p:cNvPicPr>
            <a:picLocks noChangeAspect="1"/>
          </p:cNvPicPr>
          <p:nvPr/>
        </p:nvPicPr>
        <p:blipFill>
          <a:blip r:embed="rId3"/>
          <a:stretch>
            <a:fillRect/>
          </a:stretch>
        </p:blipFill>
        <p:spPr>
          <a:xfrm>
            <a:off x="1372283" y="676952"/>
            <a:ext cx="9382806" cy="4390415"/>
          </a:xfrm>
          <a:prstGeom prst="rect">
            <a:avLst/>
          </a:prstGeom>
        </p:spPr>
      </p:pic>
      <p:sp>
        <p:nvSpPr>
          <p:cNvPr id="12" name="Text Placeholder 9">
            <a:extLst>
              <a:ext uri="{FF2B5EF4-FFF2-40B4-BE49-F238E27FC236}">
                <a16:creationId xmlns:a16="http://schemas.microsoft.com/office/drawing/2014/main" id="{C1163227-2337-B4D9-9979-AD41EF7E9F1F}"/>
              </a:ext>
            </a:extLst>
          </p:cNvPr>
          <p:cNvSpPr>
            <a:spLocks noGrp="1"/>
          </p:cNvSpPr>
          <p:nvPr>
            <p:ph type="body" idx="1"/>
          </p:nvPr>
        </p:nvSpPr>
        <p:spPr>
          <a:xfrm>
            <a:off x="841248" y="5102352"/>
            <a:ext cx="10607040" cy="585216"/>
          </a:xfrm>
        </p:spPr>
        <p:txBody>
          <a:bodyPr/>
          <a:lstStyle/>
          <a:p>
            <a:r>
              <a:rPr lang="en-GB" sz="1800" dirty="0">
                <a:effectLst/>
                <a:latin typeface="Times New Roman" panose="02020603050405020304" pitchFamily="18" charset="0"/>
                <a:ea typeface="Calibri" panose="020F0502020204030204" pitchFamily="34" charset="0"/>
              </a:rPr>
              <a:t>Anatomy-Dependent Correction Model (ADCM): the best metric of 0.1237 was reached at epoch 466.</a:t>
            </a:r>
            <a:endParaRPr lang="en-NL" dirty="0"/>
          </a:p>
        </p:txBody>
      </p:sp>
      <p:sp>
        <p:nvSpPr>
          <p:cNvPr id="4" name="Rectangle 3">
            <a:extLst>
              <a:ext uri="{FF2B5EF4-FFF2-40B4-BE49-F238E27FC236}">
                <a16:creationId xmlns:a16="http://schemas.microsoft.com/office/drawing/2014/main" id="{66FBEB9F-E008-08F1-8A05-AFE277D9966E}"/>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Tree>
    <p:extLst>
      <p:ext uri="{BB962C8B-B14F-4D97-AF65-F5344CB8AC3E}">
        <p14:creationId xmlns:p14="http://schemas.microsoft.com/office/powerpoint/2010/main" val="2348876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35DA6C-9A28-2940-66E7-4820E4C49FE9}"/>
              </a:ext>
            </a:extLst>
          </p:cNvPr>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Transfer Learning for IMCM model (TL-MC):</a:t>
            </a:r>
            <a:endParaRPr lang="en-NL" dirty="0"/>
          </a:p>
        </p:txBody>
      </p:sp>
      <p:sp>
        <p:nvSpPr>
          <p:cNvPr id="6" name="Slide Number Placeholder 5">
            <a:extLst>
              <a:ext uri="{FF2B5EF4-FFF2-40B4-BE49-F238E27FC236}">
                <a16:creationId xmlns:a16="http://schemas.microsoft.com/office/drawing/2014/main" id="{BCD19F23-D0B5-2334-960B-10F887C495E4}"/>
              </a:ext>
            </a:extLst>
          </p:cNvPr>
          <p:cNvSpPr>
            <a:spLocks noGrp="1"/>
          </p:cNvSpPr>
          <p:nvPr>
            <p:ph type="sldNum" sz="quarter" idx="12"/>
          </p:nvPr>
        </p:nvSpPr>
        <p:spPr/>
        <p:txBody>
          <a:bodyPr/>
          <a:lstStyle/>
          <a:p>
            <a:fld id="{A65A5C87-DF58-40C8-B092-1DE63DB4547E}" type="slidenum">
              <a:rPr lang="en-US" smtClean="0"/>
              <a:t>25</a:t>
            </a:fld>
            <a:endParaRPr lang="en-US" dirty="0"/>
          </a:p>
        </p:txBody>
      </p:sp>
      <p:pic>
        <p:nvPicPr>
          <p:cNvPr id="11" name="Picture 10">
            <a:extLst>
              <a:ext uri="{FF2B5EF4-FFF2-40B4-BE49-F238E27FC236}">
                <a16:creationId xmlns:a16="http://schemas.microsoft.com/office/drawing/2014/main" id="{10F448C9-7874-A8EC-9A39-2EC9D892CE3A}"/>
              </a:ext>
            </a:extLst>
          </p:cNvPr>
          <p:cNvPicPr>
            <a:picLocks noChangeAspect="1"/>
          </p:cNvPicPr>
          <p:nvPr/>
        </p:nvPicPr>
        <p:blipFill>
          <a:blip r:embed="rId2"/>
          <a:stretch>
            <a:fillRect/>
          </a:stretch>
        </p:blipFill>
        <p:spPr>
          <a:xfrm>
            <a:off x="2724150" y="1078365"/>
            <a:ext cx="6743700" cy="3743325"/>
          </a:xfrm>
          <a:prstGeom prst="rect">
            <a:avLst/>
          </a:prstGeom>
        </p:spPr>
      </p:pic>
      <p:pic>
        <p:nvPicPr>
          <p:cNvPr id="9" name="Picture 8">
            <a:extLst>
              <a:ext uri="{FF2B5EF4-FFF2-40B4-BE49-F238E27FC236}">
                <a16:creationId xmlns:a16="http://schemas.microsoft.com/office/drawing/2014/main" id="{E2978406-F3D4-87BC-51E3-2D55CA026C49}"/>
              </a:ext>
            </a:extLst>
          </p:cNvPr>
          <p:cNvPicPr>
            <a:picLocks noChangeAspect="1"/>
          </p:cNvPicPr>
          <p:nvPr/>
        </p:nvPicPr>
        <p:blipFill>
          <a:blip r:embed="rId3"/>
          <a:stretch>
            <a:fillRect/>
          </a:stretch>
        </p:blipFill>
        <p:spPr>
          <a:xfrm>
            <a:off x="2724150" y="1078365"/>
            <a:ext cx="6743700" cy="3743325"/>
          </a:xfrm>
          <a:prstGeom prst="rect">
            <a:avLst/>
          </a:prstGeom>
        </p:spPr>
      </p:pic>
      <p:sp>
        <p:nvSpPr>
          <p:cNvPr id="3" name="Rectangle 2">
            <a:extLst>
              <a:ext uri="{FF2B5EF4-FFF2-40B4-BE49-F238E27FC236}">
                <a16:creationId xmlns:a16="http://schemas.microsoft.com/office/drawing/2014/main" id="{B080E00B-7AEF-2CE9-4B43-DA8203E3C4F2}"/>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Tree>
    <p:extLst>
      <p:ext uri="{BB962C8B-B14F-4D97-AF65-F5344CB8AC3E}">
        <p14:creationId xmlns:p14="http://schemas.microsoft.com/office/powerpoint/2010/main" val="5127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2DBBAE-519E-BCE6-040D-C0947A2E1938}"/>
              </a:ext>
            </a:extLst>
          </p:cNvPr>
          <p:cNvSpPr>
            <a:spLocks noGrp="1"/>
          </p:cNvSpPr>
          <p:nvPr>
            <p:ph type="sldNum" sz="quarter" idx="10"/>
          </p:nvPr>
        </p:nvSpPr>
        <p:spPr/>
        <p:txBody>
          <a:bodyPr/>
          <a:lstStyle/>
          <a:p>
            <a:fld id="{A65A5C87-DF58-40C8-B092-1DE63DB4547E}" type="slidenum">
              <a:rPr lang="en-US" smtClean="0"/>
              <a:t>26</a:t>
            </a:fld>
            <a:endParaRPr lang="en-US" dirty="0"/>
          </a:p>
        </p:txBody>
      </p:sp>
      <p:sp>
        <p:nvSpPr>
          <p:cNvPr id="9" name="Rectangle 8">
            <a:extLst>
              <a:ext uri="{FF2B5EF4-FFF2-40B4-BE49-F238E27FC236}">
                <a16:creationId xmlns:a16="http://schemas.microsoft.com/office/drawing/2014/main" id="{93E3B20B-3A92-5E6F-FED9-C47F9A007BBD}"/>
              </a:ext>
            </a:extLst>
          </p:cNvPr>
          <p:cNvSpPr/>
          <p:nvPr/>
        </p:nvSpPr>
        <p:spPr>
          <a:xfrm>
            <a:off x="1736271" y="2057400"/>
            <a:ext cx="1284515" cy="17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6841258D-372C-8101-101E-E248C92DCD94}"/>
              </a:ext>
            </a:extLst>
          </p:cNvPr>
          <p:cNvSpPr/>
          <p:nvPr/>
        </p:nvSpPr>
        <p:spPr>
          <a:xfrm>
            <a:off x="5981700" y="2051958"/>
            <a:ext cx="1284515" cy="17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04165FA8-97DC-1413-CE86-FEF1042C15CB}"/>
              </a:ext>
            </a:extLst>
          </p:cNvPr>
          <p:cNvPicPr>
            <a:picLocks noChangeAspect="1"/>
          </p:cNvPicPr>
          <p:nvPr/>
        </p:nvPicPr>
        <p:blipFill rotWithShape="1">
          <a:blip r:embed="rId2"/>
          <a:srcRect b="2809"/>
          <a:stretch/>
        </p:blipFill>
        <p:spPr>
          <a:xfrm>
            <a:off x="2762557" y="74763"/>
            <a:ext cx="6149321" cy="6665343"/>
          </a:xfrm>
          <a:prstGeom prst="rect">
            <a:avLst/>
          </a:prstGeom>
        </p:spPr>
      </p:pic>
      <p:sp>
        <p:nvSpPr>
          <p:cNvPr id="2" name="Rectangle 1">
            <a:extLst>
              <a:ext uri="{FF2B5EF4-FFF2-40B4-BE49-F238E27FC236}">
                <a16:creationId xmlns:a16="http://schemas.microsoft.com/office/drawing/2014/main" id="{A432764E-41B3-89C8-1ACB-BC5251EA77F6}"/>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Tree>
    <p:extLst>
      <p:ext uri="{BB962C8B-B14F-4D97-AF65-F5344CB8AC3E}">
        <p14:creationId xmlns:p14="http://schemas.microsoft.com/office/powerpoint/2010/main" val="1316163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t>27</a:t>
            </a:fld>
            <a:endParaRPr lang="en-US" dirty="0"/>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chemeClr val="bg1"/>
                </a:solidFill>
              </a:rPr>
              <a:t>	Results</a:t>
            </a:r>
            <a:endParaRPr lang="en-US" sz="4800" b="1" dirty="0">
              <a:solidFill>
                <a:schemeClr val="bg1"/>
              </a:solidFill>
            </a:endParaRPr>
          </a:p>
        </p:txBody>
      </p:sp>
    </p:spTree>
    <p:extLst>
      <p:ext uri="{BB962C8B-B14F-4D97-AF65-F5344CB8AC3E}">
        <p14:creationId xmlns:p14="http://schemas.microsoft.com/office/powerpoint/2010/main" val="20799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BA2C56-730D-46DB-6569-00367B626F84}"/>
              </a:ext>
            </a:extLst>
          </p:cNvPr>
          <p:cNvSpPr>
            <a:spLocks noGrp="1"/>
          </p:cNvSpPr>
          <p:nvPr>
            <p:ph type="sldNum" sz="quarter" idx="12"/>
          </p:nvPr>
        </p:nvSpPr>
        <p:spPr/>
        <p:txBody>
          <a:bodyPr/>
          <a:lstStyle/>
          <a:p>
            <a:fld id="{A65A5C87-DF58-40C8-B092-1DE63DB4547E}" type="slidenum">
              <a:rPr lang="en-US" smtClean="0"/>
              <a:t>28</a:t>
            </a:fld>
            <a:endParaRPr lang="en-US" dirty="0"/>
          </a:p>
        </p:txBody>
      </p:sp>
      <p:pic>
        <p:nvPicPr>
          <p:cNvPr id="12" name="Picture 11">
            <a:extLst>
              <a:ext uri="{FF2B5EF4-FFF2-40B4-BE49-F238E27FC236}">
                <a16:creationId xmlns:a16="http://schemas.microsoft.com/office/drawing/2014/main" id="{567CA9A9-DEAD-9CCA-F2AB-174F7DCBA15B}"/>
              </a:ext>
            </a:extLst>
          </p:cNvPr>
          <p:cNvPicPr>
            <a:picLocks noChangeAspect="1"/>
          </p:cNvPicPr>
          <p:nvPr/>
        </p:nvPicPr>
        <p:blipFill>
          <a:blip r:embed="rId2"/>
          <a:stretch>
            <a:fillRect/>
          </a:stretch>
        </p:blipFill>
        <p:spPr>
          <a:xfrm>
            <a:off x="3942817" y="497776"/>
            <a:ext cx="7597497" cy="612323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A2BAF5-B694-C6F0-8EDB-E5A21D14BDE4}"/>
                  </a:ext>
                </a:extLst>
              </p:cNvPr>
              <p:cNvSpPr txBox="1"/>
              <p:nvPr/>
            </p:nvSpPr>
            <p:spPr>
              <a:xfrm>
                <a:off x="1" y="1862419"/>
                <a:ext cx="3312542" cy="4359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𝑴𝑬</m:t>
                      </m:r>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e>
                      </m:nary>
                    </m:oMath>
                  </m:oMathPara>
                </a14:m>
                <a:endParaRPr lang="en-US" sz="1100" b="1" i="1" dirty="0">
                  <a:latin typeface="+mj-lt"/>
                </a:endParaRPr>
              </a:p>
            </p:txBody>
          </p:sp>
        </mc:Choice>
        <mc:Fallback xmlns="">
          <p:sp>
            <p:nvSpPr>
              <p:cNvPr id="6" name="TextBox 5">
                <a:extLst>
                  <a:ext uri="{FF2B5EF4-FFF2-40B4-BE49-F238E27FC236}">
                    <a16:creationId xmlns:a16="http://schemas.microsoft.com/office/drawing/2014/main" id="{F6A2BAF5-B694-C6F0-8EDB-E5A21D14BDE4}"/>
                  </a:ext>
                </a:extLst>
              </p:cNvPr>
              <p:cNvSpPr txBox="1">
                <a:spLocks noRot="1" noChangeAspect="1" noMove="1" noResize="1" noEditPoints="1" noAdjustHandles="1" noChangeArrowheads="1" noChangeShapeType="1" noTextEdit="1"/>
              </p:cNvSpPr>
              <p:nvPr/>
            </p:nvSpPr>
            <p:spPr>
              <a:xfrm>
                <a:off x="1" y="1862419"/>
                <a:ext cx="3312542" cy="435953"/>
              </a:xfrm>
              <a:prstGeom prst="rect">
                <a:avLst/>
              </a:prstGeom>
              <a:blipFill>
                <a:blip r:embed="rId3"/>
                <a:stretch>
                  <a:fillRect t="-133803" b="-20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6B0DC1-9505-E10D-9F6A-02C503C972B4}"/>
                  </a:ext>
                </a:extLst>
              </p:cNvPr>
              <p:cNvSpPr txBox="1"/>
              <p:nvPr/>
            </p:nvSpPr>
            <p:spPr>
              <a:xfrm>
                <a:off x="0" y="2576769"/>
                <a:ext cx="3524327" cy="4359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𝑴𝑨𝑬</m:t>
                      </m:r>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d>
                            <m:dPr>
                              <m:begChr m:val="|"/>
                              <m:endChr m:val="|"/>
                              <m:ctrlPr>
                                <a:rPr lang="en-US" sz="1100" b="1" i="1">
                                  <a:solidFill>
                                    <a:srgbClr val="836967"/>
                                  </a:solidFill>
                                  <a:latin typeface="Cambria Math" panose="02040503050406030204" pitchFamily="18" charset="0"/>
                                </a:rPr>
                              </m:ctrlPr>
                            </m:dPr>
                            <m:e>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e>
                          </m:d>
                          <m:r>
                            <a:rPr lang="en-US" sz="1100" b="1" i="1">
                              <a:latin typeface="Cambria Math" panose="02040503050406030204" pitchFamily="18" charset="0"/>
                            </a:rPr>
                            <m:t> </m:t>
                          </m:r>
                        </m:e>
                      </m:nary>
                    </m:oMath>
                  </m:oMathPara>
                </a14:m>
                <a:endParaRPr lang="en-US" sz="1100" b="1" i="1" dirty="0">
                  <a:latin typeface="+mj-lt"/>
                </a:endParaRPr>
              </a:p>
            </p:txBody>
          </p:sp>
        </mc:Choice>
        <mc:Fallback xmlns="">
          <p:sp>
            <p:nvSpPr>
              <p:cNvPr id="8" name="TextBox 7">
                <a:extLst>
                  <a:ext uri="{FF2B5EF4-FFF2-40B4-BE49-F238E27FC236}">
                    <a16:creationId xmlns:a16="http://schemas.microsoft.com/office/drawing/2014/main" id="{0A6B0DC1-9505-E10D-9F6A-02C503C972B4}"/>
                  </a:ext>
                </a:extLst>
              </p:cNvPr>
              <p:cNvSpPr txBox="1">
                <a:spLocks noRot="1" noChangeAspect="1" noMove="1" noResize="1" noEditPoints="1" noAdjustHandles="1" noChangeArrowheads="1" noChangeShapeType="1" noTextEdit="1"/>
              </p:cNvSpPr>
              <p:nvPr/>
            </p:nvSpPr>
            <p:spPr>
              <a:xfrm>
                <a:off x="0" y="2576769"/>
                <a:ext cx="3524327" cy="435953"/>
              </a:xfrm>
              <a:prstGeom prst="rect">
                <a:avLst/>
              </a:prstGeom>
              <a:blipFill>
                <a:blip r:embed="rId4"/>
                <a:stretch>
                  <a:fillRect t="-133803" b="-20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690370B-3DE2-AB4A-7A64-0D80FBBD536F}"/>
                  </a:ext>
                </a:extLst>
              </p:cNvPr>
              <p:cNvSpPr txBox="1"/>
              <p:nvPr/>
            </p:nvSpPr>
            <p:spPr>
              <a:xfrm>
                <a:off x="0" y="3302625"/>
                <a:ext cx="4237537" cy="4782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𝑹𝑬</m:t>
                      </m:r>
                      <m:r>
                        <a:rPr lang="en-US" sz="1100" b="1" i="1">
                          <a:latin typeface="Cambria Math" panose="02040503050406030204" pitchFamily="18" charset="0"/>
                        </a:rPr>
                        <m:t> </m:t>
                      </m:r>
                      <m:d>
                        <m:dPr>
                          <m:ctrlPr>
                            <a:rPr lang="en-US" sz="1100" b="1" i="1">
                              <a:latin typeface="Cambria Math" panose="02040503050406030204" pitchFamily="18" charset="0"/>
                            </a:rPr>
                          </m:ctrlPr>
                        </m:dPr>
                        <m:e>
                          <m:r>
                            <a:rPr lang="en-US" sz="1100" b="1" i="1">
                              <a:latin typeface="Cambria Math" panose="02040503050406030204" pitchFamily="18" charset="0"/>
                            </a:rPr>
                            <m:t>%</m:t>
                          </m:r>
                        </m:e>
                      </m:d>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f>
                            <m:fPr>
                              <m:ctrlPr>
                                <a:rPr lang="en-US" sz="1100" b="1" i="1">
                                  <a:solidFill>
                                    <a:srgbClr val="836967"/>
                                  </a:solidFill>
                                  <a:latin typeface="Cambria Math" panose="02040503050406030204" pitchFamily="18" charset="0"/>
                                </a:rPr>
                              </m:ctrlPr>
                            </m:fPr>
                            <m:num>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num>
                            <m:den>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den>
                          </m:f>
                          <m:r>
                            <a:rPr lang="en-US" sz="1100" b="1" i="1">
                              <a:latin typeface="Cambria Math" panose="02040503050406030204" pitchFamily="18" charset="0"/>
                            </a:rPr>
                            <m:t> ×</m:t>
                          </m:r>
                          <m:r>
                            <a:rPr lang="en-US" sz="1100" b="1" i="1">
                              <a:latin typeface="Cambria Math" panose="02040503050406030204" pitchFamily="18" charset="0"/>
                            </a:rPr>
                            <m:t>𝟏𝟎𝟎</m:t>
                          </m:r>
                          <m:r>
                            <a:rPr lang="en-US" sz="1100" b="1" i="1">
                              <a:latin typeface="Cambria Math" panose="02040503050406030204" pitchFamily="18" charset="0"/>
                            </a:rPr>
                            <m:t>% </m:t>
                          </m:r>
                        </m:e>
                      </m:nary>
                    </m:oMath>
                  </m:oMathPara>
                </a14:m>
                <a:endParaRPr lang="en-US" sz="1100" b="1" i="1" dirty="0">
                  <a:latin typeface="+mj-lt"/>
                </a:endParaRPr>
              </a:p>
            </p:txBody>
          </p:sp>
        </mc:Choice>
        <mc:Fallback xmlns="">
          <p:sp>
            <p:nvSpPr>
              <p:cNvPr id="11" name="TextBox 10">
                <a:extLst>
                  <a:ext uri="{FF2B5EF4-FFF2-40B4-BE49-F238E27FC236}">
                    <a16:creationId xmlns:a16="http://schemas.microsoft.com/office/drawing/2014/main" id="{A690370B-3DE2-AB4A-7A64-0D80FBBD536F}"/>
                  </a:ext>
                </a:extLst>
              </p:cNvPr>
              <p:cNvSpPr txBox="1">
                <a:spLocks noRot="1" noChangeAspect="1" noMove="1" noResize="1" noEditPoints="1" noAdjustHandles="1" noChangeArrowheads="1" noChangeShapeType="1" noTextEdit="1"/>
              </p:cNvSpPr>
              <p:nvPr/>
            </p:nvSpPr>
            <p:spPr>
              <a:xfrm>
                <a:off x="0" y="3302625"/>
                <a:ext cx="4237537" cy="478272"/>
              </a:xfrm>
              <a:prstGeom prst="rect">
                <a:avLst/>
              </a:prstGeom>
              <a:blipFill>
                <a:blip r:embed="rId5"/>
                <a:stretch>
                  <a:fillRect t="-119231" b="-17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98158B-7FEB-FE9E-2F35-DF0EF0D4169B}"/>
                  </a:ext>
                </a:extLst>
              </p:cNvPr>
              <p:cNvSpPr txBox="1"/>
              <p:nvPr/>
            </p:nvSpPr>
            <p:spPr>
              <a:xfrm>
                <a:off x="1" y="3953529"/>
                <a:ext cx="3838542" cy="5924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𝑹𝑴𝑺𝑬</m:t>
                      </m:r>
                      <m:r>
                        <a:rPr lang="en-US" sz="1100" b="1" i="1">
                          <a:latin typeface="Cambria Math" panose="02040503050406030204" pitchFamily="18" charset="0"/>
                        </a:rPr>
                        <m:t>= </m:t>
                      </m:r>
                      <m:rad>
                        <m:radPr>
                          <m:degHide m:val="on"/>
                          <m:ctrlPr>
                            <a:rPr lang="en-US" sz="1100" b="1" i="1">
                              <a:solidFill>
                                <a:srgbClr val="836967"/>
                              </a:solidFill>
                              <a:latin typeface="Cambria Math" panose="02040503050406030204" pitchFamily="18" charset="0"/>
                            </a:rPr>
                          </m:ctrlPr>
                        </m:radPr>
                        <m:deg/>
                        <m:e>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sSup>
                                <m:sSupPr>
                                  <m:ctrlPr>
                                    <a:rPr lang="en-US" sz="1100" b="1" i="1">
                                      <a:solidFill>
                                        <a:srgbClr val="836967"/>
                                      </a:solidFill>
                                      <a:latin typeface="Cambria Math" panose="02040503050406030204" pitchFamily="18" charset="0"/>
                                    </a:rPr>
                                  </m:ctrlPr>
                                </m:sSupPr>
                                <m:e>
                                  <m:d>
                                    <m:dPr>
                                      <m:begChr m:val=""/>
                                      <m:ctrlPr>
                                        <a:rPr lang="en-US" sz="1100" b="1" i="1">
                                          <a:latin typeface="Cambria Math" panose="02040503050406030204" pitchFamily="18" charset="0"/>
                                        </a:rPr>
                                      </m:ctrlPr>
                                    </m:dPr>
                                    <m:e>
                                      <m:sSub>
                                        <m:sSubPr>
                                          <m:ctrlPr>
                                            <a:rPr lang="en-US" sz="1100" b="1" i="1">
                                              <a:solidFill>
                                                <a:srgbClr val="836967"/>
                                              </a:solidFill>
                                              <a:latin typeface="Cambria Math" panose="02040503050406030204" pitchFamily="18" charset="0"/>
                                            </a:rPr>
                                          </m:ctrlPr>
                                        </m:sSubPr>
                                        <m:e>
                                          <m:d>
                                            <m:dPr>
                                              <m:endChr m:val=""/>
                                              <m:ctrlPr>
                                                <a:rPr lang="en-US" sz="1100" b="1" i="1">
                                                  <a:latin typeface="Cambria Math" panose="02040503050406030204" pitchFamily="18" charset="0"/>
                                                </a:rPr>
                                              </m:ctrlPr>
                                            </m:dPr>
                                            <m:e>
                                              <m:r>
                                                <a:rPr lang="en-US" sz="1100" b="1" i="1">
                                                  <a:latin typeface="Cambria Math" panose="02040503050406030204" pitchFamily="18" charset="0"/>
                                                </a:rPr>
                                                <m:t>𝑷𝑬𝑻</m:t>
                                              </m:r>
                                            </m:e>
                                          </m:d>
                                        </m:e>
                                        <m:sub>
                                          <m:r>
                                            <a:rPr lang="en-US" sz="1100" b="1" i="1">
                                              <a:latin typeface="Cambria Math" panose="02040503050406030204" pitchFamily="18" charset="0"/>
                                            </a:rPr>
                                            <m:t>𝒑𝒓𝒆𝒅</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e>
                                  </m:d>
                                </m:e>
                                <m:sup>
                                  <m:r>
                                    <a:rPr lang="en-US" sz="1100" b="1" i="1">
                                      <a:latin typeface="Cambria Math" panose="02040503050406030204" pitchFamily="18" charset="0"/>
                                    </a:rPr>
                                    <m:t>𝟐</m:t>
                                  </m:r>
                                </m:sup>
                              </m:sSup>
                            </m:e>
                          </m:nary>
                        </m:e>
                      </m:rad>
                    </m:oMath>
                  </m:oMathPara>
                </a14:m>
                <a:endParaRPr lang="en-US" sz="1100" b="1" i="1" dirty="0">
                  <a:latin typeface="+mj-lt"/>
                </a:endParaRPr>
              </a:p>
            </p:txBody>
          </p:sp>
        </mc:Choice>
        <mc:Fallback xmlns="">
          <p:sp>
            <p:nvSpPr>
              <p:cNvPr id="14" name="TextBox 13">
                <a:extLst>
                  <a:ext uri="{FF2B5EF4-FFF2-40B4-BE49-F238E27FC236}">
                    <a16:creationId xmlns:a16="http://schemas.microsoft.com/office/drawing/2014/main" id="{4098158B-7FEB-FE9E-2F35-DF0EF0D4169B}"/>
                  </a:ext>
                </a:extLst>
              </p:cNvPr>
              <p:cNvSpPr txBox="1">
                <a:spLocks noRot="1" noChangeAspect="1" noMove="1" noResize="1" noEditPoints="1" noAdjustHandles="1" noChangeArrowheads="1" noChangeShapeType="1" noTextEdit="1"/>
              </p:cNvSpPr>
              <p:nvPr/>
            </p:nvSpPr>
            <p:spPr>
              <a:xfrm>
                <a:off x="1" y="3953529"/>
                <a:ext cx="3838542" cy="5924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1D3FE4-490B-565E-737A-592CB3243AA3}"/>
                  </a:ext>
                </a:extLst>
              </p:cNvPr>
              <p:cNvSpPr txBox="1"/>
              <p:nvPr/>
            </p:nvSpPr>
            <p:spPr>
              <a:xfrm>
                <a:off x="1" y="4717151"/>
                <a:ext cx="2335686" cy="4804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solidFill>
                                <a:srgbClr val="836967"/>
                              </a:solidFill>
                              <a:latin typeface="Cambria Math" panose="02040503050406030204" pitchFamily="18" charset="0"/>
                            </a:rPr>
                          </m:ctrlPr>
                        </m:sSubPr>
                        <m:e>
                          <m:r>
                            <a:rPr lang="en-GB" sz="1100" b="1" i="1" smtClean="0">
                              <a:solidFill>
                                <a:srgbClr val="836967"/>
                              </a:solidFill>
                              <a:latin typeface="Cambria Math" panose="02040503050406030204" pitchFamily="18" charset="0"/>
                            </a:rPr>
                            <m:t>     </m:t>
                          </m:r>
                          <m:r>
                            <a:rPr lang="en-US" sz="1100" b="1" i="1">
                              <a:latin typeface="Cambria Math" panose="02040503050406030204" pitchFamily="18" charset="0"/>
                            </a:rPr>
                            <m:t>𝑷𝑺𝑵𝑹</m:t>
                          </m:r>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𝒅𝑩</m:t>
                              </m:r>
                            </m:e>
                          </m:d>
                          <m:r>
                            <a:rPr lang="en-US" sz="1100" b="1" i="1">
                              <a:latin typeface="Cambria Math" panose="02040503050406030204" pitchFamily="18" charset="0"/>
                            </a:rPr>
                            <m:t>= </m:t>
                          </m:r>
                          <m:r>
                            <a:rPr lang="en-US" sz="1100" b="1" i="1">
                              <a:latin typeface="Cambria Math" panose="02040503050406030204" pitchFamily="18" charset="0"/>
                            </a:rPr>
                            <m:t>𝟏𝟎</m:t>
                          </m:r>
                          <m:r>
                            <a:rPr lang="en-US" sz="1100" b="1" i="1">
                              <a:latin typeface="Cambria Math" panose="02040503050406030204" pitchFamily="18" charset="0"/>
                            </a:rPr>
                            <m:t>𝒍𝒐𝒈</m:t>
                          </m:r>
                        </m:e>
                        <m:sub>
                          <m:r>
                            <a:rPr lang="en-US" sz="1100" b="1" i="1">
                              <a:latin typeface="Cambria Math" panose="02040503050406030204" pitchFamily="18" charset="0"/>
                            </a:rPr>
                            <m:t>𝟏𝟎</m:t>
                          </m:r>
                        </m:sub>
                      </m:sSub>
                      <m:d>
                        <m:dPr>
                          <m:ctrlPr>
                            <a:rPr lang="en-US" sz="1100" b="1" i="1">
                              <a:latin typeface="Cambria Math" panose="02040503050406030204" pitchFamily="18" charset="0"/>
                            </a:rPr>
                          </m:ctrlPr>
                        </m:dPr>
                        <m:e>
                          <m:f>
                            <m:fPr>
                              <m:ctrlPr>
                                <a:rPr lang="en-US" sz="1100" b="1" i="1">
                                  <a:solidFill>
                                    <a:srgbClr val="836967"/>
                                  </a:solidFill>
                                  <a:latin typeface="Cambria Math" panose="02040503050406030204" pitchFamily="18" charset="0"/>
                                </a:rPr>
                              </m:ctrlPr>
                            </m:fPr>
                            <m:num>
                              <m:sSup>
                                <m:sSupPr>
                                  <m:ctrlPr>
                                    <a:rPr lang="en-US" sz="1100" b="1" i="1">
                                      <a:solidFill>
                                        <a:srgbClr val="836967"/>
                                      </a:solidFill>
                                      <a:latin typeface="Cambria Math" panose="02040503050406030204" pitchFamily="18" charset="0"/>
                                    </a:rPr>
                                  </m:ctrlPr>
                                </m:sSupPr>
                                <m:e>
                                  <m:r>
                                    <a:rPr lang="en-US" sz="1100" b="1" i="1">
                                      <a:latin typeface="Cambria Math" panose="02040503050406030204" pitchFamily="18" charset="0"/>
                                    </a:rPr>
                                    <m:t>𝑷𝒆𝒂𝒌</m:t>
                                  </m:r>
                                </m:e>
                                <m:sup>
                                  <m:r>
                                    <a:rPr lang="en-US" sz="1100" b="1" i="1">
                                      <a:latin typeface="Cambria Math" panose="02040503050406030204" pitchFamily="18" charset="0"/>
                                    </a:rPr>
                                    <m:t>𝟐</m:t>
                                  </m:r>
                                </m:sup>
                              </m:sSup>
                            </m:num>
                            <m:den>
                              <m:r>
                                <a:rPr lang="en-US" sz="1100" b="1" i="1">
                                  <a:latin typeface="Cambria Math" panose="02040503050406030204" pitchFamily="18" charset="0"/>
                                </a:rPr>
                                <m:t>𝑴𝑺𝑬</m:t>
                              </m:r>
                            </m:den>
                          </m:f>
                        </m:e>
                      </m:d>
                    </m:oMath>
                  </m:oMathPara>
                </a14:m>
                <a:endParaRPr lang="en-US" sz="1100" b="1" i="1" dirty="0">
                  <a:latin typeface="+mj-lt"/>
                </a:endParaRPr>
              </a:p>
            </p:txBody>
          </p:sp>
        </mc:Choice>
        <mc:Fallback xmlns="">
          <p:sp>
            <p:nvSpPr>
              <p:cNvPr id="16" name="TextBox 15">
                <a:extLst>
                  <a:ext uri="{FF2B5EF4-FFF2-40B4-BE49-F238E27FC236}">
                    <a16:creationId xmlns:a16="http://schemas.microsoft.com/office/drawing/2014/main" id="{F91D3FE4-490B-565E-737A-592CB3243AA3}"/>
                  </a:ext>
                </a:extLst>
              </p:cNvPr>
              <p:cNvSpPr txBox="1">
                <a:spLocks noRot="1" noChangeAspect="1" noMove="1" noResize="1" noEditPoints="1" noAdjustHandles="1" noChangeArrowheads="1" noChangeShapeType="1" noTextEdit="1"/>
              </p:cNvSpPr>
              <p:nvPr/>
            </p:nvSpPr>
            <p:spPr>
              <a:xfrm>
                <a:off x="1" y="4717151"/>
                <a:ext cx="2335686" cy="48045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D690BB-4698-77CF-16D3-F2BB5E576B78}"/>
                  </a:ext>
                </a:extLst>
              </p:cNvPr>
              <p:cNvSpPr txBox="1"/>
              <p:nvPr/>
            </p:nvSpPr>
            <p:spPr>
              <a:xfrm>
                <a:off x="0" y="5330748"/>
                <a:ext cx="5097184" cy="5673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𝑺𝑺𝑰𝑴</m:t>
                      </m:r>
                      <m:d>
                        <m:dPr>
                          <m:ctrlPr>
                            <a:rPr lang="en-US" sz="1100" b="1" i="1">
                              <a:solidFill>
                                <a:srgbClr val="836967"/>
                              </a:solidFill>
                              <a:latin typeface="Cambria Math" panose="02040503050406030204" pitchFamily="18" charset="0"/>
                            </a:rPr>
                          </m:ctrlPr>
                        </m:dPr>
                        <m:e>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e>
                      </m:d>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d>
                            <m:dPr>
                              <m:ctrlPr>
                                <a:rPr lang="en-US" sz="1100" b="1" i="1">
                                  <a:latin typeface="Cambria Math" panose="02040503050406030204" pitchFamily="18" charset="0"/>
                                </a:rPr>
                              </m:ctrlPr>
                            </m:dPr>
                            <m:e>
                              <m:r>
                                <a:rPr lang="en-US" sz="1100" b="1" i="1">
                                  <a:latin typeface="Cambria Math" panose="02040503050406030204" pitchFamily="18" charset="0"/>
                                </a:rPr>
                                <m:t>𝟐</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𝝁</m:t>
                                  </m:r>
                                </m:e>
                                <m:sub>
                                  <m:r>
                                    <a:rPr lang="en-US" sz="1100" b="1" i="1">
                                      <a:latin typeface="Cambria Math" panose="02040503050406030204" pitchFamily="18" charset="0"/>
                                    </a:rPr>
                                    <m:t>𝒑𝒓𝒆𝒅</m:t>
                                  </m:r>
                                </m:sub>
                              </m:sSub>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𝝁</m:t>
                                  </m:r>
                                </m:e>
                                <m:sub>
                                  <m:r>
                                    <a:rPr lang="en-US" sz="1100" b="1" i="1">
                                      <a:latin typeface="Cambria Math" panose="02040503050406030204" pitchFamily="18" charset="0"/>
                                    </a:rPr>
                                    <m:t>𝒓𝒆𝒇</m:t>
                                  </m:r>
                                </m:sub>
                              </m:sSub>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𝟏</m:t>
                                  </m:r>
                                </m:sub>
                              </m:sSub>
                            </m:e>
                          </m:d>
                          <m:d>
                            <m:dPr>
                              <m:ctrlPr>
                                <a:rPr lang="en-US" sz="1100" b="1" i="1">
                                  <a:latin typeface="Cambria Math" panose="02040503050406030204" pitchFamily="18" charset="0"/>
                                </a:rPr>
                              </m:ctrlPr>
                            </m:dPr>
                            <m:e>
                              <m:r>
                                <a:rPr lang="en-US" sz="1100" b="1" i="1">
                                  <a:latin typeface="Cambria Math" panose="02040503050406030204" pitchFamily="18" charset="0"/>
                                </a:rPr>
                                <m:t>𝟐</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𝝈</m:t>
                                  </m:r>
                                </m:e>
                                <m:sub>
                                  <m:r>
                                    <a:rPr lang="en-US" sz="1100" b="1" i="1">
                                      <a:latin typeface="Cambria Math" panose="02040503050406030204" pitchFamily="18" charset="0"/>
                                    </a:rPr>
                                    <m:t>𝒑𝒓𝒆𝒅</m:t>
                                  </m:r>
                                  <m:r>
                                    <a:rPr lang="en-US" sz="1100" b="1" i="1">
                                      <a:latin typeface="Cambria Math" panose="02040503050406030204" pitchFamily="18" charset="0"/>
                                    </a:rPr>
                                    <m:t>,</m:t>
                                  </m:r>
                                  <m:r>
                                    <a:rPr lang="en-US" sz="1100" b="1" i="1">
                                      <a:latin typeface="Cambria Math" panose="02040503050406030204" pitchFamily="18" charset="0"/>
                                    </a:rPr>
                                    <m:t>𝒓𝒆𝒇</m:t>
                                  </m:r>
                                </m:sub>
                              </m:sSub>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𝟐</m:t>
                                  </m:r>
                                </m:sub>
                              </m:sSub>
                            </m:e>
                          </m:d>
                        </m:num>
                        <m:den>
                          <m:d>
                            <m:dPr>
                              <m:ctrlPr>
                                <a:rPr lang="en-US" sz="1100" b="1" i="1">
                                  <a:solidFill>
                                    <a:srgbClr val="836967"/>
                                  </a:solidFill>
                                  <a:latin typeface="Cambria Math" panose="02040503050406030204" pitchFamily="18" charset="0"/>
                                </a:rPr>
                              </m:ctrlPr>
                            </m:dPr>
                            <m:e>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𝝁</m:t>
                                  </m:r>
                                </m:e>
                                <m:sub>
                                  <m:r>
                                    <a:rPr lang="en-US" sz="1100" b="1" i="1">
                                      <a:latin typeface="Cambria Math" panose="02040503050406030204" pitchFamily="18" charset="0"/>
                                    </a:rPr>
                                    <m:t>𝒑𝒓𝒆𝒅</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𝝁</m:t>
                                  </m:r>
                                </m:e>
                                <m:sub>
                                  <m:r>
                                    <a:rPr lang="en-US" sz="1100" b="1" i="1">
                                      <a:latin typeface="Cambria Math" panose="02040503050406030204" pitchFamily="18" charset="0"/>
                                    </a:rPr>
                                    <m:t>𝒓𝒆𝒇</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𝟏</m:t>
                                  </m:r>
                                </m:sub>
                              </m:sSub>
                            </m:e>
                          </m:d>
                          <m:d>
                            <m:dPr>
                              <m:ctrlPr>
                                <a:rPr lang="en-US" sz="1100" b="1" i="1">
                                  <a:latin typeface="Cambria Math" panose="02040503050406030204" pitchFamily="18" charset="0"/>
                                </a:rPr>
                              </m:ctrlPr>
                            </m:dPr>
                            <m:e>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𝝈</m:t>
                                  </m:r>
                                </m:e>
                                <m:sub>
                                  <m:r>
                                    <a:rPr lang="en-US" sz="1100" b="1" i="1">
                                      <a:latin typeface="Cambria Math" panose="02040503050406030204" pitchFamily="18" charset="0"/>
                                    </a:rPr>
                                    <m:t>𝒑𝒓𝒆𝒅</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𝝈</m:t>
                                  </m:r>
                                </m:e>
                                <m:sub>
                                  <m:r>
                                    <a:rPr lang="en-US" sz="1100" b="1" i="1">
                                      <a:latin typeface="Cambria Math" panose="02040503050406030204" pitchFamily="18" charset="0"/>
                                    </a:rPr>
                                    <m:t>𝒓𝒆𝒇</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𝟐</m:t>
                                  </m:r>
                                </m:sub>
                              </m:sSub>
                            </m:e>
                          </m:d>
                        </m:den>
                      </m:f>
                    </m:oMath>
                  </m:oMathPara>
                </a14:m>
                <a:endParaRPr lang="en-US" sz="1100" b="1" i="1" dirty="0">
                  <a:latin typeface="+mj-lt"/>
                </a:endParaRPr>
              </a:p>
            </p:txBody>
          </p:sp>
        </mc:Choice>
        <mc:Fallback xmlns="">
          <p:sp>
            <p:nvSpPr>
              <p:cNvPr id="18" name="TextBox 17">
                <a:extLst>
                  <a:ext uri="{FF2B5EF4-FFF2-40B4-BE49-F238E27FC236}">
                    <a16:creationId xmlns:a16="http://schemas.microsoft.com/office/drawing/2014/main" id="{91D690BB-4698-77CF-16D3-F2BB5E576B78}"/>
                  </a:ext>
                </a:extLst>
              </p:cNvPr>
              <p:cNvSpPr txBox="1">
                <a:spLocks noRot="1" noChangeAspect="1" noMove="1" noResize="1" noEditPoints="1" noAdjustHandles="1" noChangeArrowheads="1" noChangeShapeType="1" noTextEdit="1"/>
              </p:cNvSpPr>
              <p:nvPr/>
            </p:nvSpPr>
            <p:spPr>
              <a:xfrm>
                <a:off x="0" y="5330748"/>
                <a:ext cx="5097184" cy="567399"/>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12C627C3-B5C9-5FE6-5C26-7C6BA1D31172}"/>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
        <p:nvSpPr>
          <p:cNvPr id="21" name="TextBox 20">
            <a:extLst>
              <a:ext uri="{FF2B5EF4-FFF2-40B4-BE49-F238E27FC236}">
                <a16:creationId xmlns:a16="http://schemas.microsoft.com/office/drawing/2014/main" id="{6AF427B6-D97C-C7F5-A040-09EDB9DED528}"/>
              </a:ext>
            </a:extLst>
          </p:cNvPr>
          <p:cNvSpPr txBox="1"/>
          <p:nvPr/>
        </p:nvSpPr>
        <p:spPr>
          <a:xfrm>
            <a:off x="328705" y="313110"/>
            <a:ext cx="6096000" cy="461665"/>
          </a:xfrm>
          <a:prstGeom prst="rect">
            <a:avLst/>
          </a:prstGeom>
          <a:noFill/>
        </p:spPr>
        <p:txBody>
          <a:bodyPr wrap="square">
            <a:spAutoFit/>
          </a:bodyPr>
          <a:lstStyle/>
          <a:p>
            <a:r>
              <a:rPr lang="en-GB" sz="2400" b="1" dirty="0"/>
              <a:t>Cross-</a:t>
            </a:r>
            <a:r>
              <a:rPr lang="en-GB" sz="2400" b="1" dirty="0" err="1"/>
              <a:t>Center</a:t>
            </a:r>
            <a:endParaRPr lang="en-US" sz="2400" b="1" dirty="0"/>
          </a:p>
        </p:txBody>
      </p:sp>
    </p:spTree>
    <p:extLst>
      <p:ext uri="{BB962C8B-B14F-4D97-AF65-F5344CB8AC3E}">
        <p14:creationId xmlns:p14="http://schemas.microsoft.com/office/powerpoint/2010/main" val="2170633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EE0086-EA40-320E-A97D-8E7ECFCEFA5E}"/>
              </a:ext>
            </a:extLst>
          </p:cNvPr>
          <p:cNvSpPr>
            <a:spLocks noGrp="1"/>
          </p:cNvSpPr>
          <p:nvPr>
            <p:ph type="sldNum" sz="quarter" idx="10"/>
          </p:nvPr>
        </p:nvSpPr>
        <p:spPr/>
        <p:txBody>
          <a:bodyPr/>
          <a:lstStyle/>
          <a:p>
            <a:fld id="{A65A5C87-DF58-40C8-B092-1DE63DB4547E}" type="slidenum">
              <a:rPr lang="en-US" smtClean="0"/>
              <a:t>29</a:t>
            </a:fld>
            <a:endParaRPr lang="en-US" dirty="0"/>
          </a:p>
        </p:txBody>
      </p:sp>
      <p:pic>
        <p:nvPicPr>
          <p:cNvPr id="7" name="Picture 6">
            <a:extLst>
              <a:ext uri="{FF2B5EF4-FFF2-40B4-BE49-F238E27FC236}">
                <a16:creationId xmlns:a16="http://schemas.microsoft.com/office/drawing/2014/main" id="{8A109655-26B7-6412-2598-FA905A3EDBC1}"/>
              </a:ext>
            </a:extLst>
          </p:cNvPr>
          <p:cNvPicPr>
            <a:picLocks noChangeAspect="1"/>
          </p:cNvPicPr>
          <p:nvPr/>
        </p:nvPicPr>
        <p:blipFill rotWithShape="1">
          <a:blip r:embed="rId2"/>
          <a:srcRect b="24048"/>
          <a:stretch/>
        </p:blipFill>
        <p:spPr>
          <a:xfrm>
            <a:off x="927246" y="205405"/>
            <a:ext cx="5241695" cy="6032109"/>
          </a:xfrm>
          <a:prstGeom prst="rect">
            <a:avLst/>
          </a:prstGeom>
        </p:spPr>
      </p:pic>
      <p:pic>
        <p:nvPicPr>
          <p:cNvPr id="8" name="Picture 7">
            <a:extLst>
              <a:ext uri="{FF2B5EF4-FFF2-40B4-BE49-F238E27FC236}">
                <a16:creationId xmlns:a16="http://schemas.microsoft.com/office/drawing/2014/main" id="{980E2465-B211-F5CF-1861-F7A160320B30}"/>
              </a:ext>
            </a:extLst>
          </p:cNvPr>
          <p:cNvPicPr>
            <a:picLocks noChangeAspect="1"/>
          </p:cNvPicPr>
          <p:nvPr/>
        </p:nvPicPr>
        <p:blipFill rotWithShape="1">
          <a:blip r:embed="rId2"/>
          <a:srcRect t="75714"/>
          <a:stretch/>
        </p:blipFill>
        <p:spPr>
          <a:xfrm>
            <a:off x="4908688" y="2149928"/>
            <a:ext cx="7403823" cy="2724350"/>
          </a:xfrm>
          <a:prstGeom prst="rect">
            <a:avLst/>
          </a:prstGeom>
        </p:spPr>
      </p:pic>
      <p:sp>
        <p:nvSpPr>
          <p:cNvPr id="5" name="Rectangle 4">
            <a:extLst>
              <a:ext uri="{FF2B5EF4-FFF2-40B4-BE49-F238E27FC236}">
                <a16:creationId xmlns:a16="http://schemas.microsoft.com/office/drawing/2014/main" id="{CECFD28B-77CC-7D0F-E28D-91261248E60C}"/>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
        <p:nvSpPr>
          <p:cNvPr id="6" name="TextBox 5">
            <a:extLst>
              <a:ext uri="{FF2B5EF4-FFF2-40B4-BE49-F238E27FC236}">
                <a16:creationId xmlns:a16="http://schemas.microsoft.com/office/drawing/2014/main" id="{8C3E0949-C78C-4C19-BE8F-B7C658754CEB}"/>
              </a:ext>
            </a:extLst>
          </p:cNvPr>
          <p:cNvSpPr txBox="1"/>
          <p:nvPr/>
        </p:nvSpPr>
        <p:spPr>
          <a:xfrm>
            <a:off x="328705" y="313110"/>
            <a:ext cx="6096000" cy="461665"/>
          </a:xfrm>
          <a:prstGeom prst="rect">
            <a:avLst/>
          </a:prstGeom>
          <a:noFill/>
        </p:spPr>
        <p:txBody>
          <a:bodyPr wrap="square">
            <a:spAutoFit/>
          </a:bodyPr>
          <a:lstStyle/>
          <a:p>
            <a:r>
              <a:rPr lang="en-GB" sz="2400" b="1" dirty="0"/>
              <a:t>Cross-</a:t>
            </a:r>
            <a:r>
              <a:rPr lang="en-GB" sz="2400" b="1" dirty="0" err="1"/>
              <a:t>Center</a:t>
            </a:r>
            <a:endParaRPr lang="en-US" sz="2400" b="1" dirty="0"/>
          </a:p>
        </p:txBody>
      </p:sp>
    </p:spTree>
    <p:extLst>
      <p:ext uri="{BB962C8B-B14F-4D97-AF65-F5344CB8AC3E}">
        <p14:creationId xmlns:p14="http://schemas.microsoft.com/office/powerpoint/2010/main" val="154264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3C6266-93CF-36B3-D783-B9611271B5CF}"/>
              </a:ext>
            </a:extLst>
          </p:cNvPr>
          <p:cNvSpPr>
            <a:spLocks noGrp="1"/>
          </p:cNvSpPr>
          <p:nvPr>
            <p:ph type="title"/>
          </p:nvPr>
        </p:nvSpPr>
        <p:spPr/>
        <p:txBody>
          <a:bodyPr>
            <a:normAutofit/>
          </a:bodyPr>
          <a:lstStyle/>
          <a:p>
            <a:r>
              <a:rPr lang="en-US" sz="4000" dirty="0">
                <a:latin typeface="+mj-lt"/>
                <a:ea typeface="+mj-ea"/>
                <a:cs typeface="+mj-cs"/>
              </a:rPr>
              <a:t>PET &amp; Attenuation / Scatter</a:t>
            </a:r>
            <a:endParaRPr lang="en-US" dirty="0"/>
          </a:p>
        </p:txBody>
      </p:sp>
      <p:sp>
        <p:nvSpPr>
          <p:cNvPr id="5" name="Slide Number Placeholder 4">
            <a:extLst>
              <a:ext uri="{FF2B5EF4-FFF2-40B4-BE49-F238E27FC236}">
                <a16:creationId xmlns:a16="http://schemas.microsoft.com/office/drawing/2014/main" id="{E6F9C393-A18A-EB4D-D3E6-CDF04C39A9ED}"/>
              </a:ext>
            </a:extLst>
          </p:cNvPr>
          <p:cNvSpPr>
            <a:spLocks noGrp="1"/>
          </p:cNvSpPr>
          <p:nvPr>
            <p:ph type="sldNum" sz="quarter" idx="12"/>
          </p:nvPr>
        </p:nvSpPr>
        <p:spPr/>
        <p:txBody>
          <a:bodyPr/>
          <a:lstStyle/>
          <a:p>
            <a:fld id="{A65A5C87-DF58-40C8-B092-1DE63DB4547E}" type="slidenum">
              <a:rPr lang="en-US" smtClean="0"/>
              <a:t>3</a:t>
            </a:fld>
            <a:endParaRPr lang="en-US" dirty="0"/>
          </a:p>
        </p:txBody>
      </p:sp>
      <p:sp>
        <p:nvSpPr>
          <p:cNvPr id="3" name="TextBox 2">
            <a:extLst>
              <a:ext uri="{FF2B5EF4-FFF2-40B4-BE49-F238E27FC236}">
                <a16:creationId xmlns:a16="http://schemas.microsoft.com/office/drawing/2014/main" id="{EAA9E409-DED4-B2C5-CAAD-955AC0EAC71C}"/>
              </a:ext>
            </a:extLst>
          </p:cNvPr>
          <p:cNvSpPr txBox="1"/>
          <p:nvPr/>
        </p:nvSpPr>
        <p:spPr>
          <a:xfrm>
            <a:off x="3048000" y="6408107"/>
            <a:ext cx="6096000" cy="261610"/>
          </a:xfrm>
          <a:prstGeom prst="rect">
            <a:avLst/>
          </a:prstGeom>
          <a:noFill/>
        </p:spPr>
        <p:txBody>
          <a:bodyPr wrap="square">
            <a:spAutoFit/>
          </a:bodyPr>
          <a:lstStyle/>
          <a:p>
            <a:r>
              <a:rPr lang="en-US" sz="1100" dirty="0"/>
              <a:t>https://youtu.be/oc3HRxemNGI?si=djrXXO1kcawsbd8_</a:t>
            </a:r>
          </a:p>
        </p:txBody>
      </p:sp>
      <p:pic>
        <p:nvPicPr>
          <p:cNvPr id="12" name="Screen Recording 4">
            <a:hlinkClick r:id="" action="ppaction://media"/>
            <a:extLst>
              <a:ext uri="{FF2B5EF4-FFF2-40B4-BE49-F238E27FC236}">
                <a16:creationId xmlns:a16="http://schemas.microsoft.com/office/drawing/2014/main" id="{C735CF37-5E27-0D7D-01E2-4775DD0C7018}"/>
              </a:ext>
            </a:extLst>
          </p:cNvPr>
          <p:cNvPicPr>
            <a:picLocks noGrp="1" noChangeAspect="1"/>
          </p:cNvPicPr>
          <p:nvPr>
            <p:ph sz="half" idx="2"/>
            <a:videoFile r:link="rId1"/>
            <p:extLst>
              <p:ext uri="{DAA4B4D4-6D71-4841-9C94-3DE7FCFB9230}">
                <p14:media xmlns:p14="http://schemas.microsoft.com/office/powerpoint/2010/main" r:embed="rId2">
                  <p14:trim st="37234" end="90757.3"/>
                </p14:media>
              </p:ext>
            </p:extLst>
          </p:nvPr>
        </p:nvPicPr>
        <p:blipFill rotWithShape="1">
          <a:blip r:embed="rId4"/>
          <a:srcRect l="18489" t="14463" r="13128" b="5929"/>
          <a:stretch/>
        </p:blipFill>
        <p:spPr>
          <a:xfrm>
            <a:off x="3119346" y="2236865"/>
            <a:ext cx="5661797" cy="4119485"/>
          </a:xfrm>
          <a:prstGeom prst="rect">
            <a:avLst/>
          </a:prstGeom>
        </p:spPr>
      </p:pic>
    </p:spTree>
    <p:extLst>
      <p:ext uri="{BB962C8B-B14F-4D97-AF65-F5344CB8AC3E}">
        <p14:creationId xmlns:p14="http://schemas.microsoft.com/office/powerpoint/2010/main" val="208892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3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20000" mute="1">
                <p:cTn id="12" fill="hold" display="0">
                  <p:stCondLst>
                    <p:cond delay="indefinite"/>
                  </p:stCondLst>
                </p:cTn>
                <p:tgtEl>
                  <p:spTgt spid="1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240165-678B-A816-1AB0-86846815793A}"/>
              </a:ext>
            </a:extLst>
          </p:cNvPr>
          <p:cNvSpPr>
            <a:spLocks noGrp="1"/>
          </p:cNvSpPr>
          <p:nvPr>
            <p:ph type="sldNum" sz="quarter" idx="12"/>
          </p:nvPr>
        </p:nvSpPr>
        <p:spPr/>
        <p:txBody>
          <a:bodyPr/>
          <a:lstStyle/>
          <a:p>
            <a:fld id="{A65A5C87-DF58-40C8-B092-1DE63DB4547E}" type="slidenum">
              <a:rPr lang="en-US" smtClean="0"/>
              <a:t>30</a:t>
            </a:fld>
            <a:endParaRPr lang="en-US" dirty="0"/>
          </a:p>
        </p:txBody>
      </p:sp>
      <p:pic>
        <p:nvPicPr>
          <p:cNvPr id="7" name="Picture 6">
            <a:extLst>
              <a:ext uri="{FF2B5EF4-FFF2-40B4-BE49-F238E27FC236}">
                <a16:creationId xmlns:a16="http://schemas.microsoft.com/office/drawing/2014/main" id="{19B69718-D06F-339F-9D2A-8D37DDBAA077}"/>
              </a:ext>
            </a:extLst>
          </p:cNvPr>
          <p:cNvPicPr>
            <a:picLocks noChangeAspect="1"/>
          </p:cNvPicPr>
          <p:nvPr/>
        </p:nvPicPr>
        <p:blipFill>
          <a:blip r:embed="rId2"/>
          <a:stretch>
            <a:fillRect/>
          </a:stretch>
        </p:blipFill>
        <p:spPr>
          <a:xfrm>
            <a:off x="2692902" y="136525"/>
            <a:ext cx="6806196" cy="6449785"/>
          </a:xfrm>
          <a:prstGeom prst="rect">
            <a:avLst/>
          </a:prstGeom>
        </p:spPr>
      </p:pic>
      <p:sp>
        <p:nvSpPr>
          <p:cNvPr id="2" name="Rectangle 1">
            <a:extLst>
              <a:ext uri="{FF2B5EF4-FFF2-40B4-BE49-F238E27FC236}">
                <a16:creationId xmlns:a16="http://schemas.microsoft.com/office/drawing/2014/main" id="{2AB4390E-5A68-DDDF-E0A1-F1090A08CF3F}"/>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
        <p:nvSpPr>
          <p:cNvPr id="3" name="TextBox 2">
            <a:extLst>
              <a:ext uri="{FF2B5EF4-FFF2-40B4-BE49-F238E27FC236}">
                <a16:creationId xmlns:a16="http://schemas.microsoft.com/office/drawing/2014/main" id="{73C95DC0-6581-8CB4-09EE-F520A456D31C}"/>
              </a:ext>
            </a:extLst>
          </p:cNvPr>
          <p:cNvSpPr txBox="1"/>
          <p:nvPr/>
        </p:nvSpPr>
        <p:spPr>
          <a:xfrm>
            <a:off x="328705" y="313110"/>
            <a:ext cx="6096000" cy="461665"/>
          </a:xfrm>
          <a:prstGeom prst="rect">
            <a:avLst/>
          </a:prstGeom>
          <a:noFill/>
        </p:spPr>
        <p:txBody>
          <a:bodyPr wrap="square">
            <a:spAutoFit/>
          </a:bodyPr>
          <a:lstStyle/>
          <a:p>
            <a:r>
              <a:rPr lang="en-GB" sz="2400" b="1" dirty="0"/>
              <a:t>Cross-Tracer</a:t>
            </a:r>
            <a:endParaRPr lang="en-US" sz="2400" b="1" dirty="0"/>
          </a:p>
        </p:txBody>
      </p:sp>
    </p:spTree>
    <p:extLst>
      <p:ext uri="{BB962C8B-B14F-4D97-AF65-F5344CB8AC3E}">
        <p14:creationId xmlns:p14="http://schemas.microsoft.com/office/powerpoint/2010/main" val="883199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59A40-FA08-5958-29BC-AC4B91F37B79}"/>
              </a:ext>
            </a:extLst>
          </p:cNvPr>
          <p:cNvSpPr>
            <a:spLocks noGrp="1"/>
          </p:cNvSpPr>
          <p:nvPr>
            <p:ph type="sldNum" sz="quarter" idx="12"/>
          </p:nvPr>
        </p:nvSpPr>
        <p:spPr/>
        <p:txBody>
          <a:bodyPr/>
          <a:lstStyle/>
          <a:p>
            <a:fld id="{A65A5C87-DF58-40C8-B092-1DE63DB4547E}" type="slidenum">
              <a:rPr lang="en-US" smtClean="0"/>
              <a:t>31</a:t>
            </a:fld>
            <a:endParaRPr lang="en-US" dirty="0"/>
          </a:p>
        </p:txBody>
      </p:sp>
      <p:pic>
        <p:nvPicPr>
          <p:cNvPr id="9" name="Picture 8">
            <a:extLst>
              <a:ext uri="{FF2B5EF4-FFF2-40B4-BE49-F238E27FC236}">
                <a16:creationId xmlns:a16="http://schemas.microsoft.com/office/drawing/2014/main" id="{638A5B46-7242-7F47-A73B-99191F6B8260}"/>
              </a:ext>
            </a:extLst>
          </p:cNvPr>
          <p:cNvPicPr>
            <a:picLocks noChangeAspect="1"/>
          </p:cNvPicPr>
          <p:nvPr/>
        </p:nvPicPr>
        <p:blipFill>
          <a:blip r:embed="rId2"/>
          <a:stretch>
            <a:fillRect/>
          </a:stretch>
        </p:blipFill>
        <p:spPr>
          <a:xfrm>
            <a:off x="1335240" y="741831"/>
            <a:ext cx="8948961" cy="5797081"/>
          </a:xfrm>
          <a:prstGeom prst="rect">
            <a:avLst/>
          </a:prstGeom>
        </p:spPr>
      </p:pic>
      <p:sp>
        <p:nvSpPr>
          <p:cNvPr id="2" name="Rectangle 1">
            <a:extLst>
              <a:ext uri="{FF2B5EF4-FFF2-40B4-BE49-F238E27FC236}">
                <a16:creationId xmlns:a16="http://schemas.microsoft.com/office/drawing/2014/main" id="{E44BA4B0-FC57-4517-A58C-2BDF13C27348}"/>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
        <p:nvSpPr>
          <p:cNvPr id="3" name="TextBox 2">
            <a:extLst>
              <a:ext uri="{FF2B5EF4-FFF2-40B4-BE49-F238E27FC236}">
                <a16:creationId xmlns:a16="http://schemas.microsoft.com/office/drawing/2014/main" id="{94385EC2-8579-B08E-09EE-42D9BCD58922}"/>
              </a:ext>
            </a:extLst>
          </p:cNvPr>
          <p:cNvSpPr txBox="1"/>
          <p:nvPr/>
        </p:nvSpPr>
        <p:spPr>
          <a:xfrm>
            <a:off x="328705" y="313110"/>
            <a:ext cx="6096000" cy="461665"/>
          </a:xfrm>
          <a:prstGeom prst="rect">
            <a:avLst/>
          </a:prstGeom>
          <a:noFill/>
        </p:spPr>
        <p:txBody>
          <a:bodyPr wrap="square">
            <a:spAutoFit/>
          </a:bodyPr>
          <a:lstStyle/>
          <a:p>
            <a:r>
              <a:rPr lang="en-GB" sz="2400" b="1" dirty="0"/>
              <a:t>Cross-Tracer</a:t>
            </a:r>
            <a:endParaRPr lang="en-US" sz="2400" b="1" dirty="0"/>
          </a:p>
        </p:txBody>
      </p:sp>
    </p:spTree>
    <p:extLst>
      <p:ext uri="{BB962C8B-B14F-4D97-AF65-F5344CB8AC3E}">
        <p14:creationId xmlns:p14="http://schemas.microsoft.com/office/powerpoint/2010/main" val="2118192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F1C0-46D1-906B-DA33-E9F24366F6DA}"/>
              </a:ext>
            </a:extLst>
          </p:cNvPr>
          <p:cNvSpPr>
            <a:spLocks noGrp="1"/>
          </p:cNvSpPr>
          <p:nvPr>
            <p:ph type="title"/>
          </p:nvPr>
        </p:nvSpPr>
        <p:spPr/>
        <p:txBody>
          <a:bodyPr/>
          <a:lstStyle/>
          <a:p>
            <a:r>
              <a:rPr lang="en-GB" dirty="0"/>
              <a:t>Case Study on artifact images</a:t>
            </a:r>
            <a:endParaRPr lang="en-NL" dirty="0"/>
          </a:p>
        </p:txBody>
      </p:sp>
      <p:sp>
        <p:nvSpPr>
          <p:cNvPr id="4" name="Slide Number Placeholder 3">
            <a:extLst>
              <a:ext uri="{FF2B5EF4-FFF2-40B4-BE49-F238E27FC236}">
                <a16:creationId xmlns:a16="http://schemas.microsoft.com/office/drawing/2014/main" id="{B8E1275F-8AF1-966D-DF60-735E6C405D30}"/>
              </a:ext>
            </a:extLst>
          </p:cNvPr>
          <p:cNvSpPr>
            <a:spLocks noGrp="1"/>
          </p:cNvSpPr>
          <p:nvPr>
            <p:ph type="sldNum" sz="quarter" idx="12"/>
          </p:nvPr>
        </p:nvSpPr>
        <p:spPr/>
        <p:txBody>
          <a:bodyPr/>
          <a:lstStyle/>
          <a:p>
            <a:fld id="{A65A5C87-DF58-40C8-B092-1DE63DB4547E}" type="slidenum">
              <a:rPr lang="en-US" smtClean="0"/>
              <a:t>32</a:t>
            </a:fld>
            <a:endParaRPr lang="en-US" dirty="0"/>
          </a:p>
        </p:txBody>
      </p:sp>
    </p:spTree>
    <p:extLst>
      <p:ext uri="{BB962C8B-B14F-4D97-AF65-F5344CB8AC3E}">
        <p14:creationId xmlns:p14="http://schemas.microsoft.com/office/powerpoint/2010/main" val="2394193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1720F3A-D7F8-B2DC-30AC-EB6081EBA960}"/>
              </a:ext>
            </a:extLst>
          </p:cNvPr>
          <p:cNvSpPr>
            <a:spLocks noGrp="1"/>
          </p:cNvSpPr>
          <p:nvPr>
            <p:ph type="body" idx="1"/>
          </p:nvPr>
        </p:nvSpPr>
        <p:spPr/>
        <p:txBody>
          <a:bodyPr/>
          <a:lstStyle/>
          <a:p>
            <a:r>
              <a:rPr lang="en-GB" dirty="0"/>
              <a:t>Halo artifact in kidney</a:t>
            </a:r>
            <a:endParaRPr lang="en-US" dirty="0"/>
          </a:p>
        </p:txBody>
      </p:sp>
      <p:sp>
        <p:nvSpPr>
          <p:cNvPr id="2" name="Slide Number Placeholder 1">
            <a:extLst>
              <a:ext uri="{FF2B5EF4-FFF2-40B4-BE49-F238E27FC236}">
                <a16:creationId xmlns:a16="http://schemas.microsoft.com/office/drawing/2014/main" id="{8DC50B8F-B5E1-992F-351C-3E73CD907A0A}"/>
              </a:ext>
            </a:extLst>
          </p:cNvPr>
          <p:cNvSpPr>
            <a:spLocks noGrp="1"/>
          </p:cNvSpPr>
          <p:nvPr>
            <p:ph type="sldNum" sz="quarter" idx="12"/>
          </p:nvPr>
        </p:nvSpPr>
        <p:spPr/>
        <p:txBody>
          <a:bodyPr/>
          <a:lstStyle/>
          <a:p>
            <a:fld id="{A65A5C87-DF58-40C8-B092-1DE63DB4547E}" type="slidenum">
              <a:rPr lang="en-US" smtClean="0"/>
              <a:pPr/>
              <a:t>33</a:t>
            </a:fld>
            <a:endParaRPr lang="en-US" dirty="0"/>
          </a:p>
        </p:txBody>
      </p:sp>
      <p:pic>
        <p:nvPicPr>
          <p:cNvPr id="9" name="Picture 8">
            <a:extLst>
              <a:ext uri="{FF2B5EF4-FFF2-40B4-BE49-F238E27FC236}">
                <a16:creationId xmlns:a16="http://schemas.microsoft.com/office/drawing/2014/main" id="{2CFA4FC0-5457-8EE3-0D4D-CD69392612B0}"/>
              </a:ext>
            </a:extLst>
          </p:cNvPr>
          <p:cNvPicPr>
            <a:picLocks noChangeAspect="1"/>
          </p:cNvPicPr>
          <p:nvPr/>
        </p:nvPicPr>
        <p:blipFill>
          <a:blip r:embed="rId2"/>
          <a:stretch>
            <a:fillRect/>
          </a:stretch>
        </p:blipFill>
        <p:spPr>
          <a:xfrm>
            <a:off x="1695568" y="1290037"/>
            <a:ext cx="9000000" cy="3645401"/>
          </a:xfrm>
          <a:prstGeom prst="rect">
            <a:avLst/>
          </a:prstGeom>
        </p:spPr>
      </p:pic>
    </p:spTree>
    <p:extLst>
      <p:ext uri="{BB962C8B-B14F-4D97-AF65-F5344CB8AC3E}">
        <p14:creationId xmlns:p14="http://schemas.microsoft.com/office/powerpoint/2010/main" val="1390521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7555F5-8FB5-B3CF-9CE5-0596C9D83827}"/>
              </a:ext>
            </a:extLst>
          </p:cNvPr>
          <p:cNvSpPr>
            <a:spLocks noGrp="1"/>
          </p:cNvSpPr>
          <p:nvPr>
            <p:ph type="body" idx="1"/>
          </p:nvPr>
        </p:nvSpPr>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D4816898-6F42-6D23-40A0-D47A663F496C}"/>
              </a:ext>
            </a:extLst>
          </p:cNvPr>
          <p:cNvSpPr>
            <a:spLocks noGrp="1"/>
          </p:cNvSpPr>
          <p:nvPr>
            <p:ph type="sldNum" sz="quarter" idx="12"/>
          </p:nvPr>
        </p:nvSpPr>
        <p:spPr/>
        <p:txBody>
          <a:bodyPr/>
          <a:lstStyle/>
          <a:p>
            <a:fld id="{A65A5C87-DF58-40C8-B092-1DE63DB4547E}" type="slidenum">
              <a:rPr lang="en-US" smtClean="0"/>
              <a:pPr/>
              <a:t>34</a:t>
            </a:fld>
            <a:endParaRPr lang="en-US" dirty="0"/>
          </a:p>
        </p:txBody>
      </p:sp>
      <p:pic>
        <p:nvPicPr>
          <p:cNvPr id="4" name="Picture 3">
            <a:extLst>
              <a:ext uri="{FF2B5EF4-FFF2-40B4-BE49-F238E27FC236}">
                <a16:creationId xmlns:a16="http://schemas.microsoft.com/office/drawing/2014/main" id="{D89657E6-A89F-37DC-E361-4E7212D6CF2C}"/>
              </a:ext>
            </a:extLst>
          </p:cNvPr>
          <p:cNvPicPr>
            <a:picLocks noChangeAspect="1"/>
          </p:cNvPicPr>
          <p:nvPr/>
        </p:nvPicPr>
        <p:blipFill>
          <a:blip r:embed="rId2"/>
          <a:stretch>
            <a:fillRect/>
          </a:stretch>
        </p:blipFill>
        <p:spPr>
          <a:xfrm>
            <a:off x="1637150" y="1323068"/>
            <a:ext cx="9000000" cy="3178042"/>
          </a:xfrm>
          <a:prstGeom prst="rect">
            <a:avLst/>
          </a:prstGeom>
        </p:spPr>
      </p:pic>
      <p:cxnSp>
        <p:nvCxnSpPr>
          <p:cNvPr id="7" name="Straight Connector 6">
            <a:extLst>
              <a:ext uri="{FF2B5EF4-FFF2-40B4-BE49-F238E27FC236}">
                <a16:creationId xmlns:a16="http://schemas.microsoft.com/office/drawing/2014/main" id="{4818638E-2CF0-7D5F-9BFD-463EAEFF6526}"/>
              </a:ext>
            </a:extLst>
          </p:cNvPr>
          <p:cNvCxnSpPr>
            <a:cxnSpLocks/>
          </p:cNvCxnSpPr>
          <p:nvPr/>
        </p:nvCxnSpPr>
        <p:spPr>
          <a:xfrm>
            <a:off x="1778000" y="2569028"/>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9308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7E3F49C7-8399-772D-0729-EF1403E5EEFF}"/>
              </a:ext>
            </a:extLst>
          </p:cNvPr>
          <p:cNvSpPr>
            <a:spLocks noGrp="1"/>
          </p:cNvSpPr>
          <p:nvPr>
            <p:ph type="body" idx="1"/>
          </p:nvPr>
        </p:nvSpPr>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1FB42A5B-1D2F-DEDB-A312-27CEFE1D416D}"/>
              </a:ext>
            </a:extLst>
          </p:cNvPr>
          <p:cNvSpPr>
            <a:spLocks noGrp="1"/>
          </p:cNvSpPr>
          <p:nvPr>
            <p:ph type="sldNum" sz="quarter" idx="12"/>
          </p:nvPr>
        </p:nvSpPr>
        <p:spPr/>
        <p:txBody>
          <a:bodyPr/>
          <a:lstStyle/>
          <a:p>
            <a:fld id="{A65A5C87-DF58-40C8-B092-1DE63DB4547E}" type="slidenum">
              <a:rPr lang="en-US" smtClean="0"/>
              <a:pPr/>
              <a:t>35</a:t>
            </a:fld>
            <a:endParaRPr lang="en-US" dirty="0"/>
          </a:p>
        </p:txBody>
      </p:sp>
      <p:pic>
        <p:nvPicPr>
          <p:cNvPr id="4" name="Picture 3">
            <a:extLst>
              <a:ext uri="{FF2B5EF4-FFF2-40B4-BE49-F238E27FC236}">
                <a16:creationId xmlns:a16="http://schemas.microsoft.com/office/drawing/2014/main" id="{732DF079-7618-150A-1B62-AD232C8532AD}"/>
              </a:ext>
            </a:extLst>
          </p:cNvPr>
          <p:cNvPicPr>
            <a:picLocks noChangeAspect="1"/>
          </p:cNvPicPr>
          <p:nvPr/>
        </p:nvPicPr>
        <p:blipFill>
          <a:blip r:embed="rId2"/>
          <a:stretch>
            <a:fillRect/>
          </a:stretch>
        </p:blipFill>
        <p:spPr>
          <a:xfrm>
            <a:off x="1666875" y="1687579"/>
            <a:ext cx="9000000" cy="3178042"/>
          </a:xfrm>
          <a:prstGeom prst="rect">
            <a:avLst/>
          </a:prstGeom>
        </p:spPr>
      </p:pic>
      <p:cxnSp>
        <p:nvCxnSpPr>
          <p:cNvPr id="5" name="Straight Arrow Connector 4">
            <a:extLst>
              <a:ext uri="{FF2B5EF4-FFF2-40B4-BE49-F238E27FC236}">
                <a16:creationId xmlns:a16="http://schemas.microsoft.com/office/drawing/2014/main" id="{15916D08-F325-2007-1225-A6DF5D5531EE}"/>
              </a:ext>
            </a:extLst>
          </p:cNvPr>
          <p:cNvCxnSpPr>
            <a:cxnSpLocks/>
          </p:cNvCxnSpPr>
          <p:nvPr/>
        </p:nvCxnSpPr>
        <p:spPr>
          <a:xfrm flipH="1">
            <a:off x="4923976" y="3055257"/>
            <a:ext cx="468081" cy="2576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47D73255-C3A4-80E8-AAAB-EF16C36B6CFB}"/>
              </a:ext>
            </a:extLst>
          </p:cNvPr>
          <p:cNvCxnSpPr>
            <a:cxnSpLocks/>
          </p:cNvCxnSpPr>
          <p:nvPr/>
        </p:nvCxnSpPr>
        <p:spPr>
          <a:xfrm flipH="1">
            <a:off x="7106562" y="3026229"/>
            <a:ext cx="564238" cy="28666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F37608C5-4E5D-FC65-3C71-08F716DC69E1}"/>
              </a:ext>
            </a:extLst>
          </p:cNvPr>
          <p:cNvCxnSpPr>
            <a:cxnSpLocks/>
          </p:cNvCxnSpPr>
          <p:nvPr/>
        </p:nvCxnSpPr>
        <p:spPr>
          <a:xfrm flipH="1">
            <a:off x="9289148" y="3033486"/>
            <a:ext cx="522509" cy="28362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1882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C40447-3A46-C47E-C94A-3A41956ACF29}"/>
              </a:ext>
            </a:extLst>
          </p:cNvPr>
          <p:cNvSpPr>
            <a:spLocks noGrp="1"/>
          </p:cNvSpPr>
          <p:nvPr>
            <p:ph type="body" idx="1"/>
          </p:nvPr>
        </p:nvSpPr>
        <p:spPr/>
        <p:txBody>
          <a:bodyPr/>
          <a:lstStyle/>
          <a:p>
            <a:r>
              <a:rPr lang="en-GB" dirty="0"/>
              <a:t>Motion and Halo</a:t>
            </a:r>
            <a:endParaRPr lang="en-US" dirty="0"/>
          </a:p>
        </p:txBody>
      </p:sp>
      <p:sp>
        <p:nvSpPr>
          <p:cNvPr id="2" name="Slide Number Placeholder 1">
            <a:extLst>
              <a:ext uri="{FF2B5EF4-FFF2-40B4-BE49-F238E27FC236}">
                <a16:creationId xmlns:a16="http://schemas.microsoft.com/office/drawing/2014/main" id="{AAD6B018-D91D-3BA0-00C6-1347934F50E4}"/>
              </a:ext>
            </a:extLst>
          </p:cNvPr>
          <p:cNvSpPr>
            <a:spLocks noGrp="1"/>
          </p:cNvSpPr>
          <p:nvPr>
            <p:ph type="sldNum" sz="quarter" idx="12"/>
          </p:nvPr>
        </p:nvSpPr>
        <p:spPr/>
        <p:txBody>
          <a:bodyPr/>
          <a:lstStyle/>
          <a:p>
            <a:fld id="{A65A5C87-DF58-40C8-B092-1DE63DB4547E}" type="slidenum">
              <a:rPr lang="en-US" smtClean="0"/>
              <a:pPr/>
              <a:t>36</a:t>
            </a:fld>
            <a:endParaRPr lang="en-US" dirty="0"/>
          </a:p>
        </p:txBody>
      </p:sp>
      <p:pic>
        <p:nvPicPr>
          <p:cNvPr id="4" name="Picture 3">
            <a:extLst>
              <a:ext uri="{FF2B5EF4-FFF2-40B4-BE49-F238E27FC236}">
                <a16:creationId xmlns:a16="http://schemas.microsoft.com/office/drawing/2014/main" id="{22511150-81F7-85A6-0EF8-D4B270B5AAD8}"/>
              </a:ext>
            </a:extLst>
          </p:cNvPr>
          <p:cNvPicPr>
            <a:picLocks noChangeAspect="1"/>
          </p:cNvPicPr>
          <p:nvPr/>
        </p:nvPicPr>
        <p:blipFill>
          <a:blip r:embed="rId2"/>
          <a:stretch>
            <a:fillRect/>
          </a:stretch>
        </p:blipFill>
        <p:spPr>
          <a:xfrm>
            <a:off x="1644768" y="1352323"/>
            <a:ext cx="9000000" cy="3645401"/>
          </a:xfrm>
          <a:prstGeom prst="rect">
            <a:avLst/>
          </a:prstGeom>
        </p:spPr>
      </p:pic>
    </p:spTree>
    <p:extLst>
      <p:ext uri="{BB962C8B-B14F-4D97-AF65-F5344CB8AC3E}">
        <p14:creationId xmlns:p14="http://schemas.microsoft.com/office/powerpoint/2010/main" val="2904108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1EA8480-298F-F726-6FE9-34C6CE4AEB7C}"/>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68004D76-E93C-5ADD-03B5-13B500C2C67F}"/>
              </a:ext>
            </a:extLst>
          </p:cNvPr>
          <p:cNvSpPr>
            <a:spLocks noGrp="1"/>
          </p:cNvSpPr>
          <p:nvPr>
            <p:ph type="sldNum" sz="quarter" idx="12"/>
          </p:nvPr>
        </p:nvSpPr>
        <p:spPr/>
        <p:txBody>
          <a:bodyPr/>
          <a:lstStyle/>
          <a:p>
            <a:fld id="{A65A5C87-DF58-40C8-B092-1DE63DB4547E}" type="slidenum">
              <a:rPr lang="en-US" smtClean="0"/>
              <a:pPr/>
              <a:t>37</a:t>
            </a:fld>
            <a:endParaRPr lang="en-US" dirty="0"/>
          </a:p>
        </p:txBody>
      </p:sp>
      <p:pic>
        <p:nvPicPr>
          <p:cNvPr id="4" name="Picture 3">
            <a:extLst>
              <a:ext uri="{FF2B5EF4-FFF2-40B4-BE49-F238E27FC236}">
                <a16:creationId xmlns:a16="http://schemas.microsoft.com/office/drawing/2014/main" id="{9D2829B3-7A70-6F81-24BE-E9A0FEDC3C30}"/>
              </a:ext>
            </a:extLst>
          </p:cNvPr>
          <p:cNvPicPr>
            <a:picLocks noChangeAspect="1"/>
          </p:cNvPicPr>
          <p:nvPr/>
        </p:nvPicPr>
        <p:blipFill>
          <a:blip r:embed="rId2"/>
          <a:stretch>
            <a:fillRect/>
          </a:stretch>
        </p:blipFill>
        <p:spPr>
          <a:xfrm>
            <a:off x="1644768" y="1430564"/>
            <a:ext cx="9000000" cy="2937685"/>
          </a:xfrm>
          <a:prstGeom prst="rect">
            <a:avLst/>
          </a:prstGeom>
        </p:spPr>
      </p:pic>
      <p:cxnSp>
        <p:nvCxnSpPr>
          <p:cNvPr id="6" name="Straight Connector 5">
            <a:extLst>
              <a:ext uri="{FF2B5EF4-FFF2-40B4-BE49-F238E27FC236}">
                <a16:creationId xmlns:a16="http://schemas.microsoft.com/office/drawing/2014/main" id="{F576557C-2C79-1BE7-FDB2-EBEB3D8B1375}"/>
              </a:ext>
            </a:extLst>
          </p:cNvPr>
          <p:cNvCxnSpPr>
            <a:cxnSpLocks/>
          </p:cNvCxnSpPr>
          <p:nvPr/>
        </p:nvCxnSpPr>
        <p:spPr>
          <a:xfrm>
            <a:off x="1778000" y="2648855"/>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505AB871-9A0E-3A44-8D47-61F7A02C4575}"/>
              </a:ext>
            </a:extLst>
          </p:cNvPr>
          <p:cNvCxnSpPr>
            <a:cxnSpLocks/>
          </p:cNvCxnSpPr>
          <p:nvPr/>
        </p:nvCxnSpPr>
        <p:spPr>
          <a:xfrm>
            <a:off x="4230914" y="2902857"/>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69CA3B3-CF4D-26BE-94CC-BFB42B3FBFB5}"/>
              </a:ext>
            </a:extLst>
          </p:cNvPr>
          <p:cNvCxnSpPr>
            <a:cxnSpLocks/>
          </p:cNvCxnSpPr>
          <p:nvPr/>
        </p:nvCxnSpPr>
        <p:spPr>
          <a:xfrm>
            <a:off x="6415314" y="2852057"/>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9D46C87-C100-9ECB-CF9E-8D3D4068F526}"/>
              </a:ext>
            </a:extLst>
          </p:cNvPr>
          <p:cNvCxnSpPr>
            <a:cxnSpLocks/>
          </p:cNvCxnSpPr>
          <p:nvPr/>
        </p:nvCxnSpPr>
        <p:spPr>
          <a:xfrm>
            <a:off x="8650514" y="2910114"/>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89E69B8C-B9AD-074A-C131-50ABDF0914D6}"/>
              </a:ext>
            </a:extLst>
          </p:cNvPr>
          <p:cNvCxnSpPr>
            <a:cxnSpLocks/>
          </p:cNvCxnSpPr>
          <p:nvPr/>
        </p:nvCxnSpPr>
        <p:spPr>
          <a:xfrm flipV="1">
            <a:off x="4187371" y="2717807"/>
            <a:ext cx="301173" cy="8345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A5A5794C-68D7-FD20-21E5-5A1FF0814D50}"/>
              </a:ext>
            </a:extLst>
          </p:cNvPr>
          <p:cNvCxnSpPr>
            <a:cxnSpLocks/>
          </p:cNvCxnSpPr>
          <p:nvPr/>
        </p:nvCxnSpPr>
        <p:spPr>
          <a:xfrm flipV="1">
            <a:off x="6437085" y="2717808"/>
            <a:ext cx="234045" cy="834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B38B664C-7370-A1FC-F5B2-81BE6665FB05}"/>
              </a:ext>
            </a:extLst>
          </p:cNvPr>
          <p:cNvCxnSpPr>
            <a:cxnSpLocks/>
          </p:cNvCxnSpPr>
          <p:nvPr/>
        </p:nvCxnSpPr>
        <p:spPr>
          <a:xfrm flipV="1">
            <a:off x="8562267" y="2722026"/>
            <a:ext cx="291449" cy="792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05288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6A7287B-ED1B-5EC3-0B8F-24E5C4B580DD}"/>
              </a:ext>
            </a:extLst>
          </p:cNvPr>
          <p:cNvSpPr>
            <a:spLocks noGrp="1"/>
          </p:cNvSpPr>
          <p:nvPr>
            <p:ph type="body" idx="1"/>
          </p:nvPr>
        </p:nvSpPr>
        <p:spPr/>
        <p:txBody>
          <a:bodyPr/>
          <a:lstStyle/>
          <a:p>
            <a:r>
              <a:rPr lang="en-GB" dirty="0"/>
              <a:t>Halo</a:t>
            </a:r>
            <a:endParaRPr lang="en-US" dirty="0"/>
          </a:p>
        </p:txBody>
      </p:sp>
      <p:sp>
        <p:nvSpPr>
          <p:cNvPr id="2" name="Slide Number Placeholder 1">
            <a:extLst>
              <a:ext uri="{FF2B5EF4-FFF2-40B4-BE49-F238E27FC236}">
                <a16:creationId xmlns:a16="http://schemas.microsoft.com/office/drawing/2014/main" id="{B167A91A-E015-4E1D-68CA-3190C6B8C960}"/>
              </a:ext>
            </a:extLst>
          </p:cNvPr>
          <p:cNvSpPr>
            <a:spLocks noGrp="1"/>
          </p:cNvSpPr>
          <p:nvPr>
            <p:ph type="sldNum" sz="quarter" idx="12"/>
          </p:nvPr>
        </p:nvSpPr>
        <p:spPr/>
        <p:txBody>
          <a:bodyPr/>
          <a:lstStyle/>
          <a:p>
            <a:fld id="{A65A5C87-DF58-40C8-B092-1DE63DB4547E}" type="slidenum">
              <a:rPr lang="en-US" smtClean="0"/>
              <a:pPr/>
              <a:t>38</a:t>
            </a:fld>
            <a:endParaRPr lang="en-US" dirty="0"/>
          </a:p>
        </p:txBody>
      </p:sp>
      <p:pic>
        <p:nvPicPr>
          <p:cNvPr id="4" name="Picture 3">
            <a:extLst>
              <a:ext uri="{FF2B5EF4-FFF2-40B4-BE49-F238E27FC236}">
                <a16:creationId xmlns:a16="http://schemas.microsoft.com/office/drawing/2014/main" id="{E7D865CF-B123-C8D4-EB87-57A194B21B17}"/>
              </a:ext>
            </a:extLst>
          </p:cNvPr>
          <p:cNvPicPr>
            <a:picLocks noChangeAspect="1"/>
          </p:cNvPicPr>
          <p:nvPr/>
        </p:nvPicPr>
        <p:blipFill>
          <a:blip r:embed="rId2"/>
          <a:stretch>
            <a:fillRect/>
          </a:stretch>
        </p:blipFill>
        <p:spPr>
          <a:xfrm>
            <a:off x="1644768" y="1340303"/>
            <a:ext cx="9000000" cy="3231454"/>
          </a:xfrm>
          <a:prstGeom prst="rect">
            <a:avLst/>
          </a:prstGeom>
        </p:spPr>
      </p:pic>
    </p:spTree>
    <p:extLst>
      <p:ext uri="{BB962C8B-B14F-4D97-AF65-F5344CB8AC3E}">
        <p14:creationId xmlns:p14="http://schemas.microsoft.com/office/powerpoint/2010/main" val="113122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7247E9-0424-C979-3612-738AE2C66895}"/>
              </a:ext>
            </a:extLst>
          </p:cNvPr>
          <p:cNvSpPr>
            <a:spLocks noGrp="1"/>
          </p:cNvSpPr>
          <p:nvPr>
            <p:ph type="body" idx="1"/>
          </p:nvPr>
        </p:nvSpPr>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D1845111-8134-E606-50BA-E51C63DB11BE}"/>
              </a:ext>
            </a:extLst>
          </p:cNvPr>
          <p:cNvSpPr>
            <a:spLocks noGrp="1"/>
          </p:cNvSpPr>
          <p:nvPr>
            <p:ph type="sldNum" sz="quarter" idx="12"/>
          </p:nvPr>
        </p:nvSpPr>
        <p:spPr/>
        <p:txBody>
          <a:bodyPr/>
          <a:lstStyle/>
          <a:p>
            <a:fld id="{A65A5C87-DF58-40C8-B092-1DE63DB4547E}" type="slidenum">
              <a:rPr lang="en-US" smtClean="0"/>
              <a:pPr/>
              <a:t>39</a:t>
            </a:fld>
            <a:endParaRPr lang="en-US" dirty="0"/>
          </a:p>
        </p:txBody>
      </p:sp>
      <p:pic>
        <p:nvPicPr>
          <p:cNvPr id="4" name="Picture 3">
            <a:extLst>
              <a:ext uri="{FF2B5EF4-FFF2-40B4-BE49-F238E27FC236}">
                <a16:creationId xmlns:a16="http://schemas.microsoft.com/office/drawing/2014/main" id="{64895043-F4EE-DFF3-8EAF-825057C94CCA}"/>
              </a:ext>
            </a:extLst>
          </p:cNvPr>
          <p:cNvPicPr>
            <a:picLocks noChangeAspect="1"/>
          </p:cNvPicPr>
          <p:nvPr/>
        </p:nvPicPr>
        <p:blipFill>
          <a:blip r:embed="rId2"/>
          <a:stretch>
            <a:fillRect/>
          </a:stretch>
        </p:blipFill>
        <p:spPr>
          <a:xfrm>
            <a:off x="1644768" y="1615432"/>
            <a:ext cx="9000000" cy="2937685"/>
          </a:xfrm>
          <a:prstGeom prst="rect">
            <a:avLst/>
          </a:prstGeom>
        </p:spPr>
      </p:pic>
      <p:cxnSp>
        <p:nvCxnSpPr>
          <p:cNvPr id="7" name="Straight Arrow Connector 6">
            <a:extLst>
              <a:ext uri="{FF2B5EF4-FFF2-40B4-BE49-F238E27FC236}">
                <a16:creationId xmlns:a16="http://schemas.microsoft.com/office/drawing/2014/main" id="{B2C2001A-8DF6-BE10-7A5B-1270E2385587}"/>
              </a:ext>
            </a:extLst>
          </p:cNvPr>
          <p:cNvCxnSpPr>
            <a:cxnSpLocks/>
          </p:cNvCxnSpPr>
          <p:nvPr/>
        </p:nvCxnSpPr>
        <p:spPr>
          <a:xfrm flipH="1">
            <a:off x="9293257" y="2663371"/>
            <a:ext cx="271726"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B9FB9344-5149-8EFF-9542-F05988309F84}"/>
              </a:ext>
            </a:extLst>
          </p:cNvPr>
          <p:cNvCxnSpPr>
            <a:cxnSpLocks/>
          </p:cNvCxnSpPr>
          <p:nvPr/>
        </p:nvCxnSpPr>
        <p:spPr>
          <a:xfrm flipH="1">
            <a:off x="7114057" y="2612571"/>
            <a:ext cx="269915"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9983CD7-1ECD-55ED-D5AF-255D96788387}"/>
              </a:ext>
            </a:extLst>
          </p:cNvPr>
          <p:cNvCxnSpPr>
            <a:cxnSpLocks/>
          </p:cNvCxnSpPr>
          <p:nvPr/>
        </p:nvCxnSpPr>
        <p:spPr>
          <a:xfrm flipH="1">
            <a:off x="4934858" y="2670628"/>
            <a:ext cx="217382"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48149AAC-21BF-ABF9-7336-6A80245C1B14}"/>
              </a:ext>
            </a:extLst>
          </p:cNvPr>
          <p:cNvCxnSpPr>
            <a:cxnSpLocks/>
          </p:cNvCxnSpPr>
          <p:nvPr/>
        </p:nvCxnSpPr>
        <p:spPr>
          <a:xfrm>
            <a:off x="8752114" y="2752274"/>
            <a:ext cx="168664" cy="139703"/>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2B6DB27A-B73A-8457-4CAF-4B117B7548DF}"/>
              </a:ext>
            </a:extLst>
          </p:cNvPr>
          <p:cNvCxnSpPr>
            <a:cxnSpLocks/>
          </p:cNvCxnSpPr>
          <p:nvPr/>
        </p:nvCxnSpPr>
        <p:spPr>
          <a:xfrm>
            <a:off x="6512045" y="2670628"/>
            <a:ext cx="208069" cy="2213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00B590DA-C84D-F699-7059-7747E62B5353}"/>
              </a:ext>
            </a:extLst>
          </p:cNvPr>
          <p:cNvCxnSpPr>
            <a:cxnSpLocks/>
          </p:cNvCxnSpPr>
          <p:nvPr/>
        </p:nvCxnSpPr>
        <p:spPr>
          <a:xfrm>
            <a:off x="4405083" y="2752274"/>
            <a:ext cx="145145" cy="139703"/>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87430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298514-993F-0C71-9B28-D35A1E7A1F3B}"/>
              </a:ext>
            </a:extLst>
          </p:cNvPr>
          <p:cNvSpPr>
            <a:spLocks noGrp="1"/>
          </p:cNvSpPr>
          <p:nvPr>
            <p:ph type="sldNum" sz="quarter" idx="12"/>
          </p:nvPr>
        </p:nvSpPr>
        <p:spPr/>
        <p:txBody>
          <a:bodyPr/>
          <a:lstStyle/>
          <a:p>
            <a:fld id="{A65A5C87-DF58-40C8-B092-1DE63DB4547E}" type="slidenum">
              <a:rPr lang="en-US" smtClean="0"/>
              <a:t>4</a:t>
            </a:fld>
            <a:endParaRPr lang="en-US" dirty="0"/>
          </a:p>
        </p:txBody>
      </p:sp>
      <p:sp>
        <p:nvSpPr>
          <p:cNvPr id="10" name="Rectangle 9">
            <a:extLst>
              <a:ext uri="{FF2B5EF4-FFF2-40B4-BE49-F238E27FC236}">
                <a16:creationId xmlns:a16="http://schemas.microsoft.com/office/drawing/2014/main" id="{F9862689-EAE4-4970-20B5-F05342BE8537}"/>
              </a:ext>
            </a:extLst>
          </p:cNvPr>
          <p:cNvSpPr>
            <a:spLocks noChangeArrowheads="1"/>
          </p:cNvSpPr>
          <p:nvPr/>
        </p:nvSpPr>
        <p:spPr bwMode="auto">
          <a:xfrm>
            <a:off x="575094" y="280443"/>
            <a:ext cx="115363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fr-FR"/>
            </a:defPPr>
            <a:lvl1pPr algn="ctr" rtl="0" eaLnBrk="0" fontAlgn="base" hangingPunct="0">
              <a:spcBef>
                <a:spcPct val="0"/>
              </a:spcBef>
              <a:spcAft>
                <a:spcPct val="0"/>
              </a:spcAft>
              <a:defRPr sz="3200" kern="1200">
                <a:solidFill>
                  <a:schemeClr val="tx1"/>
                </a:solidFill>
                <a:latin typeface="Arial" charset="0"/>
                <a:ea typeface="+mn-ea"/>
                <a:cs typeface="+mn-cs"/>
              </a:defRPr>
            </a:lvl1pPr>
            <a:lvl2pPr marL="457200" algn="ctr" rtl="0" eaLnBrk="0" fontAlgn="base" hangingPunct="0">
              <a:spcBef>
                <a:spcPct val="0"/>
              </a:spcBef>
              <a:spcAft>
                <a:spcPct val="0"/>
              </a:spcAft>
              <a:defRPr sz="3200" kern="1200">
                <a:solidFill>
                  <a:schemeClr val="tx1"/>
                </a:solidFill>
                <a:latin typeface="Arial" charset="0"/>
                <a:ea typeface="+mn-ea"/>
                <a:cs typeface="+mn-cs"/>
              </a:defRPr>
            </a:lvl2pPr>
            <a:lvl3pPr marL="914400" algn="ctr" rtl="0" eaLnBrk="0" fontAlgn="base" hangingPunct="0">
              <a:spcBef>
                <a:spcPct val="0"/>
              </a:spcBef>
              <a:spcAft>
                <a:spcPct val="0"/>
              </a:spcAft>
              <a:defRPr sz="3200" kern="1200">
                <a:solidFill>
                  <a:schemeClr val="tx1"/>
                </a:solidFill>
                <a:latin typeface="Arial" charset="0"/>
                <a:ea typeface="+mn-ea"/>
                <a:cs typeface="+mn-cs"/>
              </a:defRPr>
            </a:lvl3pPr>
            <a:lvl4pPr marL="1371600" algn="ctr" rtl="0" eaLnBrk="0" fontAlgn="base" hangingPunct="0">
              <a:spcBef>
                <a:spcPct val="0"/>
              </a:spcBef>
              <a:spcAft>
                <a:spcPct val="0"/>
              </a:spcAft>
              <a:defRPr sz="3200" kern="1200">
                <a:solidFill>
                  <a:schemeClr val="tx1"/>
                </a:solidFill>
                <a:latin typeface="Arial" charset="0"/>
                <a:ea typeface="+mn-ea"/>
                <a:cs typeface="+mn-cs"/>
              </a:defRPr>
            </a:lvl4pPr>
            <a:lvl5pPr marL="1828800" algn="ctr"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a:lstStyle>
          <a:p>
            <a:pPr algn="l" eaLnBrk="1" hangingPunct="1"/>
            <a:endParaRPr lang="fr-FR" altLang="zh-CN" sz="4000" dirty="0">
              <a:latin typeface="+mj-lt"/>
              <a:ea typeface="+mj-ea"/>
              <a:cs typeface="+mj-cs"/>
            </a:endParaRPr>
          </a:p>
        </p:txBody>
      </p:sp>
      <p:sp>
        <p:nvSpPr>
          <p:cNvPr id="23" name="TextBox 22">
            <a:extLst>
              <a:ext uri="{FF2B5EF4-FFF2-40B4-BE49-F238E27FC236}">
                <a16:creationId xmlns:a16="http://schemas.microsoft.com/office/drawing/2014/main" id="{4D65EAE6-EFF5-552C-2B9E-6C4999DD5835}"/>
              </a:ext>
            </a:extLst>
          </p:cNvPr>
          <p:cNvSpPr txBox="1"/>
          <p:nvPr/>
        </p:nvSpPr>
        <p:spPr>
          <a:xfrm>
            <a:off x="743803" y="1419367"/>
            <a:ext cx="3405116" cy="4524315"/>
          </a:xfrm>
          <a:prstGeom prst="rect">
            <a:avLst/>
          </a:prstGeom>
          <a:noFill/>
        </p:spPr>
        <p:txBody>
          <a:bodyPr wrap="square" rtlCol="0">
            <a:spAutoFit/>
          </a:bodyPr>
          <a:lstStyle/>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Attenuation correction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a:solidFill>
                  <a:srgbClr val="FFC000"/>
                </a:solidFill>
                <a:latin typeface="Times New Roman" panose="02020603050405020304" pitchFamily="18" charset="0"/>
                <a:cs typeface="Times New Roman" panose="02020603050405020304" pitchFamily="18" charset="0"/>
              </a:rPr>
              <a:t>(AC) </a:t>
            </a:r>
            <a:r>
              <a:rPr lang="en-US" sz="2000" dirty="0">
                <a:solidFill>
                  <a:schemeClr val="bg1"/>
                </a:solidFill>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annihilation photons along lines of response (LOR) in the patient body is another critical step</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Scatter correction </a:t>
            </a:r>
            <a:r>
              <a:rPr lang="en-US" sz="2000" dirty="0">
                <a:solidFill>
                  <a:srgbClr val="FFC000"/>
                </a:solidFill>
                <a:latin typeface="Times New Roman" panose="02020603050405020304" pitchFamily="18" charset="0"/>
                <a:cs typeface="Times New Roman" panose="02020603050405020304" pitchFamily="18" charset="0"/>
              </a:rPr>
              <a:t>(SC) </a:t>
            </a:r>
            <a:r>
              <a:rPr lang="en-US" sz="2000" dirty="0">
                <a:solidFill>
                  <a:schemeClr val="bg1"/>
                </a:solidFill>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Compton scattered photons, which can result in mis-allocation of the annihilated photons, is crucial</a:t>
            </a:r>
          </a:p>
          <a:p>
            <a:pPr algn="just"/>
            <a:endParaRPr lang="en-SZ" sz="2000" dirty="0">
              <a:latin typeface="Times New Roman" panose="02020603050405020304" pitchFamily="18" charset="0"/>
              <a:cs typeface="Times New Roman" panose="02020603050405020304" pitchFamily="18" charset="0"/>
            </a:endParaRPr>
          </a:p>
          <a:p>
            <a:pPr algn="just"/>
            <a:endParaRPr lang="en-SZ" sz="2000" dirty="0">
              <a:solidFill>
                <a:schemeClr val="bg1"/>
              </a:solidFill>
              <a:latin typeface="Times New Roman" panose="02020603050405020304" pitchFamily="18" charset="0"/>
              <a:cs typeface="Times New Roman" panose="02020603050405020304" pitchFamily="18" charset="0"/>
            </a:endParaRPr>
          </a:p>
          <a:p>
            <a:endParaRPr lang="en-NL" sz="2000" dirty="0"/>
          </a:p>
        </p:txBody>
      </p:sp>
      <p:pic>
        <p:nvPicPr>
          <p:cNvPr id="3" name="Picture 2" descr="A screenshot of a computer screen&#10;&#10;Description automatically generated">
            <a:extLst>
              <a:ext uri="{FF2B5EF4-FFF2-40B4-BE49-F238E27FC236}">
                <a16:creationId xmlns:a16="http://schemas.microsoft.com/office/drawing/2014/main" id="{F89A769B-07A1-1986-F355-AC2FE346575F}"/>
              </a:ext>
            </a:extLst>
          </p:cNvPr>
          <p:cNvPicPr>
            <a:picLocks noChangeAspect="1"/>
          </p:cNvPicPr>
          <p:nvPr/>
        </p:nvPicPr>
        <p:blipFill rotWithShape="1">
          <a:blip r:embed="rId2"/>
          <a:srcRect b="30177"/>
          <a:stretch/>
        </p:blipFill>
        <p:spPr>
          <a:xfrm>
            <a:off x="4506808" y="1669901"/>
            <a:ext cx="6941389" cy="2568725"/>
          </a:xfrm>
          <a:prstGeom prst="rect">
            <a:avLst/>
          </a:prstGeom>
        </p:spPr>
      </p:pic>
      <p:sp>
        <p:nvSpPr>
          <p:cNvPr id="4" name="TextBox 3">
            <a:extLst>
              <a:ext uri="{FF2B5EF4-FFF2-40B4-BE49-F238E27FC236}">
                <a16:creationId xmlns:a16="http://schemas.microsoft.com/office/drawing/2014/main" id="{585D4F13-AD62-6ADA-A035-C2242D28F900}"/>
              </a:ext>
            </a:extLst>
          </p:cNvPr>
          <p:cNvSpPr txBox="1"/>
          <p:nvPr/>
        </p:nvSpPr>
        <p:spPr>
          <a:xfrm>
            <a:off x="4751781" y="4281488"/>
            <a:ext cx="1993431" cy="707886"/>
          </a:xfrm>
          <a:prstGeom prst="rect">
            <a:avLst/>
          </a:prstGeom>
          <a:noFill/>
        </p:spPr>
        <p:txBody>
          <a:bodyPr wrap="square" rtlCol="0">
            <a:spAutoFit/>
          </a:bodyPr>
          <a:lstStyle/>
          <a:p>
            <a:r>
              <a:rPr lang="en-GB" sz="1000" b="1" dirty="0"/>
              <a:t>True Coincidence</a:t>
            </a:r>
          </a:p>
          <a:p>
            <a:endParaRPr lang="en-GB" sz="1000" b="1" dirty="0"/>
          </a:p>
          <a:p>
            <a:pPr marL="285750" indent="-285750">
              <a:buFont typeface="Courier New" panose="02070309020205020404" pitchFamily="49" charset="0"/>
              <a:buChar char="o"/>
            </a:pPr>
            <a:r>
              <a:rPr lang="en-GB" sz="1000" dirty="0"/>
              <a:t>One annihilation</a:t>
            </a:r>
          </a:p>
          <a:p>
            <a:pPr marL="285750" indent="-285750">
              <a:buFont typeface="Courier New" panose="02070309020205020404" pitchFamily="49" charset="0"/>
              <a:buChar char="o"/>
            </a:pPr>
            <a:r>
              <a:rPr lang="en-GB" sz="1000" dirty="0"/>
              <a:t>Straight path photons</a:t>
            </a:r>
            <a:endParaRPr lang="en-US" sz="1000" dirty="0"/>
          </a:p>
        </p:txBody>
      </p:sp>
      <p:sp>
        <p:nvSpPr>
          <p:cNvPr id="7" name="TextBox 6">
            <a:extLst>
              <a:ext uri="{FF2B5EF4-FFF2-40B4-BE49-F238E27FC236}">
                <a16:creationId xmlns:a16="http://schemas.microsoft.com/office/drawing/2014/main" id="{4D92730A-CABB-E86E-176A-2FBD74811572}"/>
              </a:ext>
            </a:extLst>
          </p:cNvPr>
          <p:cNvSpPr txBox="1"/>
          <p:nvPr/>
        </p:nvSpPr>
        <p:spPr>
          <a:xfrm>
            <a:off x="7127007" y="4238626"/>
            <a:ext cx="2063130" cy="861774"/>
          </a:xfrm>
          <a:prstGeom prst="rect">
            <a:avLst/>
          </a:prstGeom>
          <a:noFill/>
        </p:spPr>
        <p:txBody>
          <a:bodyPr wrap="square" rtlCol="0">
            <a:spAutoFit/>
          </a:bodyPr>
          <a:lstStyle/>
          <a:p>
            <a:r>
              <a:rPr lang="en-GB" sz="1000" b="1" dirty="0"/>
              <a:t>Scatter Coincidence</a:t>
            </a:r>
          </a:p>
          <a:p>
            <a:endParaRPr lang="en-GB" sz="1000" b="1" dirty="0"/>
          </a:p>
          <a:p>
            <a:pPr marL="285750" indent="-285750">
              <a:buFont typeface="Courier New" panose="02070309020205020404" pitchFamily="49" charset="0"/>
              <a:buChar char="o"/>
            </a:pPr>
            <a:r>
              <a:rPr lang="en-GB" sz="1000" dirty="0"/>
              <a:t>One annihilation</a:t>
            </a:r>
          </a:p>
          <a:p>
            <a:pPr marL="285750" indent="-285750">
              <a:buFont typeface="Courier New" panose="02070309020205020404" pitchFamily="49" charset="0"/>
              <a:buChar char="o"/>
            </a:pPr>
            <a:r>
              <a:rPr lang="en-GB" sz="1000" dirty="0"/>
              <a:t>Photons scatter</a:t>
            </a:r>
          </a:p>
          <a:p>
            <a:pPr marL="285750" indent="-285750">
              <a:buFont typeface="Courier New" panose="02070309020205020404" pitchFamily="49" charset="0"/>
              <a:buChar char="o"/>
            </a:pPr>
            <a:r>
              <a:rPr lang="en-GB" sz="1000" dirty="0" err="1"/>
              <a:t>Artifactual</a:t>
            </a:r>
            <a:r>
              <a:rPr lang="en-GB" sz="1000" dirty="0"/>
              <a:t> measured LOR</a:t>
            </a:r>
            <a:endParaRPr lang="en-US" sz="1000" dirty="0"/>
          </a:p>
        </p:txBody>
      </p:sp>
      <p:sp>
        <p:nvSpPr>
          <p:cNvPr id="8" name="TextBox 7">
            <a:extLst>
              <a:ext uri="{FF2B5EF4-FFF2-40B4-BE49-F238E27FC236}">
                <a16:creationId xmlns:a16="http://schemas.microsoft.com/office/drawing/2014/main" id="{681FAD0F-2CA3-EC8F-45DF-ED12DEEA964C}"/>
              </a:ext>
            </a:extLst>
          </p:cNvPr>
          <p:cNvSpPr txBox="1"/>
          <p:nvPr/>
        </p:nvSpPr>
        <p:spPr>
          <a:xfrm>
            <a:off x="9413194" y="4281488"/>
            <a:ext cx="2596701" cy="1015663"/>
          </a:xfrm>
          <a:prstGeom prst="rect">
            <a:avLst/>
          </a:prstGeom>
          <a:noFill/>
        </p:spPr>
        <p:txBody>
          <a:bodyPr wrap="square" rtlCol="0">
            <a:spAutoFit/>
          </a:bodyPr>
          <a:lstStyle/>
          <a:p>
            <a:r>
              <a:rPr lang="en-GB" sz="1000" b="1" dirty="0"/>
              <a:t>Random Coincidence</a:t>
            </a:r>
          </a:p>
          <a:p>
            <a:endParaRPr lang="en-GB" sz="1000" b="1" dirty="0"/>
          </a:p>
          <a:p>
            <a:pPr marL="285750" indent="-285750">
              <a:buFont typeface="Courier New" panose="02070309020205020404" pitchFamily="49" charset="0"/>
              <a:buChar char="o"/>
            </a:pPr>
            <a:r>
              <a:rPr lang="en-GB" sz="1000" dirty="0"/>
              <a:t>More than one annihilation</a:t>
            </a:r>
          </a:p>
          <a:p>
            <a:pPr marL="285750" indent="-285750">
              <a:buFont typeface="Courier New" panose="02070309020205020404" pitchFamily="49" charset="0"/>
              <a:buChar char="o"/>
            </a:pPr>
            <a:r>
              <a:rPr lang="en-GB" sz="1000" dirty="0"/>
              <a:t>Photons from different annihilations are detected simultaneously</a:t>
            </a:r>
          </a:p>
          <a:p>
            <a:pPr marL="285750" indent="-285750">
              <a:buFont typeface="Courier New" panose="02070309020205020404" pitchFamily="49" charset="0"/>
              <a:buChar char="o"/>
            </a:pPr>
            <a:r>
              <a:rPr lang="en-GB" sz="1000" dirty="0" err="1"/>
              <a:t>Artifactual</a:t>
            </a:r>
            <a:r>
              <a:rPr lang="en-GB" sz="1000" dirty="0"/>
              <a:t> measured LOR</a:t>
            </a:r>
            <a:endParaRPr lang="en-US" sz="1000" dirty="0"/>
          </a:p>
        </p:txBody>
      </p:sp>
      <p:sp>
        <p:nvSpPr>
          <p:cNvPr id="9" name="TextBox 8">
            <a:extLst>
              <a:ext uri="{FF2B5EF4-FFF2-40B4-BE49-F238E27FC236}">
                <a16:creationId xmlns:a16="http://schemas.microsoft.com/office/drawing/2014/main" id="{03C9D676-97A6-8547-1C87-F9379CEF8527}"/>
              </a:ext>
            </a:extLst>
          </p:cNvPr>
          <p:cNvSpPr txBox="1"/>
          <p:nvPr/>
        </p:nvSpPr>
        <p:spPr>
          <a:xfrm>
            <a:off x="4751781" y="6323641"/>
            <a:ext cx="5312673" cy="253916"/>
          </a:xfrm>
          <a:prstGeom prst="rect">
            <a:avLst/>
          </a:prstGeom>
          <a:noFill/>
        </p:spPr>
        <p:txBody>
          <a:bodyPr wrap="none" rtlCol="0">
            <a:spAutoFit/>
          </a:bodyPr>
          <a:lstStyle/>
          <a:p>
            <a:r>
              <a:rPr lang="en-US" sz="1050" dirty="0"/>
              <a:t>https://www.radiologycafe.com/frcr-physics-notes/molecular-imaging/pet-imaging/</a:t>
            </a:r>
          </a:p>
        </p:txBody>
      </p:sp>
      <p:sp>
        <p:nvSpPr>
          <p:cNvPr id="2" name="Title 6">
            <a:extLst>
              <a:ext uri="{FF2B5EF4-FFF2-40B4-BE49-F238E27FC236}">
                <a16:creationId xmlns:a16="http://schemas.microsoft.com/office/drawing/2014/main" id="{F1514114-3A90-2C06-A251-31BB825850DC}"/>
              </a:ext>
            </a:extLst>
          </p:cNvPr>
          <p:cNvSpPr>
            <a:spLocks noGrp="1"/>
          </p:cNvSpPr>
          <p:nvPr>
            <p:ph type="title"/>
          </p:nvPr>
        </p:nvSpPr>
        <p:spPr>
          <a:xfrm>
            <a:off x="1115568" y="548640"/>
            <a:ext cx="10168128" cy="1179576"/>
          </a:xfrm>
        </p:spPr>
        <p:txBody>
          <a:bodyPr>
            <a:normAutofit fontScale="90000"/>
          </a:bodyPr>
          <a:lstStyle/>
          <a:p>
            <a:pPr algn="l" eaLnBrk="1" hangingPunct="1"/>
            <a:r>
              <a:rPr lang="en-US" sz="4000" dirty="0">
                <a:latin typeface="+mj-lt"/>
                <a:ea typeface="+mj-ea"/>
                <a:cs typeface="+mj-cs"/>
              </a:rPr>
              <a:t>PET Attenuation and Scatter Correction (ASC)</a:t>
            </a:r>
            <a:endParaRPr lang="fr-FR" altLang="zh-CN" sz="4000" dirty="0">
              <a:latin typeface="+mj-lt"/>
              <a:ea typeface="+mj-ea"/>
              <a:cs typeface="+mj-cs"/>
            </a:endParaRPr>
          </a:p>
        </p:txBody>
      </p:sp>
    </p:spTree>
    <p:extLst>
      <p:ext uri="{BB962C8B-B14F-4D97-AF65-F5344CB8AC3E}">
        <p14:creationId xmlns:p14="http://schemas.microsoft.com/office/powerpoint/2010/main" val="3897558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DB85DD-4E15-C94E-C3F4-BA88C9A88AB3}"/>
              </a:ext>
            </a:extLst>
          </p:cNvPr>
          <p:cNvSpPr>
            <a:spLocks noGrp="1"/>
          </p:cNvSpPr>
          <p:nvPr>
            <p:ph type="body" idx="1"/>
          </p:nvPr>
        </p:nvSpPr>
        <p:spPr/>
        <p:txBody>
          <a:bodyPr/>
          <a:lstStyle/>
          <a:p>
            <a:r>
              <a:rPr lang="en-GB" dirty="0"/>
              <a:t>Truncation and Motion</a:t>
            </a:r>
            <a:endParaRPr lang="en-US" dirty="0"/>
          </a:p>
        </p:txBody>
      </p:sp>
      <p:sp>
        <p:nvSpPr>
          <p:cNvPr id="2" name="Slide Number Placeholder 1">
            <a:extLst>
              <a:ext uri="{FF2B5EF4-FFF2-40B4-BE49-F238E27FC236}">
                <a16:creationId xmlns:a16="http://schemas.microsoft.com/office/drawing/2014/main" id="{8C10E0DD-273D-1F80-5BA2-CEDF1CDACEE0}"/>
              </a:ext>
            </a:extLst>
          </p:cNvPr>
          <p:cNvSpPr>
            <a:spLocks noGrp="1"/>
          </p:cNvSpPr>
          <p:nvPr>
            <p:ph type="sldNum" sz="quarter" idx="12"/>
          </p:nvPr>
        </p:nvSpPr>
        <p:spPr/>
        <p:txBody>
          <a:bodyPr/>
          <a:lstStyle/>
          <a:p>
            <a:fld id="{A65A5C87-DF58-40C8-B092-1DE63DB4547E}" type="slidenum">
              <a:rPr lang="en-US" smtClean="0"/>
              <a:pPr/>
              <a:t>40</a:t>
            </a:fld>
            <a:endParaRPr lang="en-US" dirty="0"/>
          </a:p>
        </p:txBody>
      </p:sp>
      <p:pic>
        <p:nvPicPr>
          <p:cNvPr id="4" name="Picture 3">
            <a:extLst>
              <a:ext uri="{FF2B5EF4-FFF2-40B4-BE49-F238E27FC236}">
                <a16:creationId xmlns:a16="http://schemas.microsoft.com/office/drawing/2014/main" id="{A5237E69-69B2-CF55-ACF9-3319C0A01752}"/>
              </a:ext>
            </a:extLst>
          </p:cNvPr>
          <p:cNvPicPr>
            <a:picLocks noChangeAspect="1"/>
          </p:cNvPicPr>
          <p:nvPr/>
        </p:nvPicPr>
        <p:blipFill>
          <a:blip r:embed="rId2"/>
          <a:stretch>
            <a:fillRect/>
          </a:stretch>
        </p:blipFill>
        <p:spPr>
          <a:xfrm>
            <a:off x="1644768" y="1615432"/>
            <a:ext cx="9000000" cy="2937685"/>
          </a:xfrm>
          <a:prstGeom prst="rect">
            <a:avLst/>
          </a:prstGeom>
        </p:spPr>
      </p:pic>
      <p:grpSp>
        <p:nvGrpSpPr>
          <p:cNvPr id="13" name="Group 12">
            <a:extLst>
              <a:ext uri="{FF2B5EF4-FFF2-40B4-BE49-F238E27FC236}">
                <a16:creationId xmlns:a16="http://schemas.microsoft.com/office/drawing/2014/main" id="{FB6D56BE-98C4-6C54-A8D6-FC87B5D7DD71}"/>
              </a:ext>
            </a:extLst>
          </p:cNvPr>
          <p:cNvGrpSpPr/>
          <p:nvPr/>
        </p:nvGrpSpPr>
        <p:grpSpPr>
          <a:xfrm>
            <a:off x="4920342" y="2590804"/>
            <a:ext cx="4637320" cy="283625"/>
            <a:chOff x="5297713" y="3810000"/>
            <a:chExt cx="4637320" cy="283625"/>
          </a:xfrm>
        </p:grpSpPr>
        <p:cxnSp>
          <p:nvCxnSpPr>
            <p:cNvPr id="6" name="Straight Arrow Connector 5">
              <a:extLst>
                <a:ext uri="{FF2B5EF4-FFF2-40B4-BE49-F238E27FC236}">
                  <a16:creationId xmlns:a16="http://schemas.microsoft.com/office/drawing/2014/main" id="{56B74B7F-0637-D5B7-0EC1-4F06CD85C86E}"/>
                </a:ext>
              </a:extLst>
            </p:cNvPr>
            <p:cNvCxnSpPr>
              <a:cxnSpLocks/>
            </p:cNvCxnSpPr>
            <p:nvPr/>
          </p:nvCxnSpPr>
          <p:spPr>
            <a:xfrm flipH="1">
              <a:off x="9662885" y="3860800"/>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172A0005-E312-297B-DE1A-3A7A6FA42312}"/>
                </a:ext>
              </a:extLst>
            </p:cNvPr>
            <p:cNvCxnSpPr>
              <a:cxnSpLocks/>
            </p:cNvCxnSpPr>
            <p:nvPr/>
          </p:nvCxnSpPr>
          <p:spPr>
            <a:xfrm flipH="1">
              <a:off x="7480299" y="3810000"/>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74F334EA-4208-B955-CE48-9A1DB231421D}"/>
                </a:ext>
              </a:extLst>
            </p:cNvPr>
            <p:cNvCxnSpPr>
              <a:cxnSpLocks/>
            </p:cNvCxnSpPr>
            <p:nvPr/>
          </p:nvCxnSpPr>
          <p:spPr>
            <a:xfrm flipH="1">
              <a:off x="5297713" y="3868057"/>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9" name="Straight Arrow Connector 8">
            <a:extLst>
              <a:ext uri="{FF2B5EF4-FFF2-40B4-BE49-F238E27FC236}">
                <a16:creationId xmlns:a16="http://schemas.microsoft.com/office/drawing/2014/main" id="{9BCF8FB5-6DB4-7655-8905-4C4455B8124E}"/>
              </a:ext>
            </a:extLst>
          </p:cNvPr>
          <p:cNvCxnSpPr>
            <a:cxnSpLocks/>
          </p:cNvCxnSpPr>
          <p:nvPr/>
        </p:nvCxnSpPr>
        <p:spPr>
          <a:xfrm flipH="1" flipV="1">
            <a:off x="9677403" y="3675750"/>
            <a:ext cx="301173" cy="8345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A8147999-E3BD-BC98-30AF-D7F4EED6906A}"/>
              </a:ext>
            </a:extLst>
          </p:cNvPr>
          <p:cNvCxnSpPr>
            <a:cxnSpLocks/>
          </p:cNvCxnSpPr>
          <p:nvPr/>
        </p:nvCxnSpPr>
        <p:spPr>
          <a:xfrm flipH="1" flipV="1">
            <a:off x="7494817" y="3675751"/>
            <a:ext cx="234045" cy="834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6520AA41-FF1E-1BC8-3FAC-34729514BAF7}"/>
              </a:ext>
            </a:extLst>
          </p:cNvPr>
          <p:cNvCxnSpPr>
            <a:cxnSpLocks/>
          </p:cNvCxnSpPr>
          <p:nvPr/>
        </p:nvCxnSpPr>
        <p:spPr>
          <a:xfrm flipH="1" flipV="1">
            <a:off x="5312231" y="3679969"/>
            <a:ext cx="291449" cy="792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26406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5FBBEF-AEAD-C572-27B7-F7674832A5C0}"/>
              </a:ext>
            </a:extLst>
          </p:cNvPr>
          <p:cNvSpPr>
            <a:spLocks noGrp="1"/>
          </p:cNvSpPr>
          <p:nvPr>
            <p:ph type="body" idx="1"/>
          </p:nvPr>
        </p:nvSpPr>
        <p:spPr/>
        <p:txBody>
          <a:bodyPr/>
          <a:lstStyle/>
          <a:p>
            <a:r>
              <a:rPr lang="en-GB" dirty="0"/>
              <a:t>Halo artifact</a:t>
            </a:r>
            <a:endParaRPr lang="en-US" dirty="0"/>
          </a:p>
        </p:txBody>
      </p:sp>
      <p:sp>
        <p:nvSpPr>
          <p:cNvPr id="2" name="Slide Number Placeholder 1">
            <a:extLst>
              <a:ext uri="{FF2B5EF4-FFF2-40B4-BE49-F238E27FC236}">
                <a16:creationId xmlns:a16="http://schemas.microsoft.com/office/drawing/2014/main" id="{757B5EFB-FED1-AB12-C4B9-C538E448D633}"/>
              </a:ext>
            </a:extLst>
          </p:cNvPr>
          <p:cNvSpPr>
            <a:spLocks noGrp="1"/>
          </p:cNvSpPr>
          <p:nvPr>
            <p:ph type="sldNum" sz="quarter" idx="12"/>
          </p:nvPr>
        </p:nvSpPr>
        <p:spPr/>
        <p:txBody>
          <a:bodyPr/>
          <a:lstStyle/>
          <a:p>
            <a:fld id="{A65A5C87-DF58-40C8-B092-1DE63DB4547E}" type="slidenum">
              <a:rPr lang="en-US" smtClean="0"/>
              <a:pPr/>
              <a:t>41</a:t>
            </a:fld>
            <a:endParaRPr lang="en-US" dirty="0"/>
          </a:p>
        </p:txBody>
      </p:sp>
      <p:pic>
        <p:nvPicPr>
          <p:cNvPr id="4" name="Picture 3">
            <a:extLst>
              <a:ext uri="{FF2B5EF4-FFF2-40B4-BE49-F238E27FC236}">
                <a16:creationId xmlns:a16="http://schemas.microsoft.com/office/drawing/2014/main" id="{BE89B56E-B5FC-959D-ECE8-52F584711A5A}"/>
              </a:ext>
            </a:extLst>
          </p:cNvPr>
          <p:cNvPicPr>
            <a:picLocks noChangeAspect="1"/>
          </p:cNvPicPr>
          <p:nvPr/>
        </p:nvPicPr>
        <p:blipFill>
          <a:blip r:embed="rId2"/>
          <a:stretch>
            <a:fillRect/>
          </a:stretch>
        </p:blipFill>
        <p:spPr>
          <a:xfrm>
            <a:off x="1644768" y="1558020"/>
            <a:ext cx="9000000" cy="2935607"/>
          </a:xfrm>
          <a:prstGeom prst="rect">
            <a:avLst/>
          </a:prstGeom>
        </p:spPr>
      </p:pic>
      <p:cxnSp>
        <p:nvCxnSpPr>
          <p:cNvPr id="6" name="Straight Arrow Connector 5">
            <a:extLst>
              <a:ext uri="{FF2B5EF4-FFF2-40B4-BE49-F238E27FC236}">
                <a16:creationId xmlns:a16="http://schemas.microsoft.com/office/drawing/2014/main" id="{2DD43915-36C9-AAF1-5FD2-9793BCD43233}"/>
              </a:ext>
            </a:extLst>
          </p:cNvPr>
          <p:cNvCxnSpPr>
            <a:cxnSpLocks/>
          </p:cNvCxnSpPr>
          <p:nvPr/>
        </p:nvCxnSpPr>
        <p:spPr>
          <a:xfrm>
            <a:off x="4209143" y="3664857"/>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4CF0B5DF-07A6-88CB-CC80-48D434AEDC6D}"/>
              </a:ext>
            </a:extLst>
          </p:cNvPr>
          <p:cNvCxnSpPr>
            <a:cxnSpLocks/>
          </p:cNvCxnSpPr>
          <p:nvPr/>
        </p:nvCxnSpPr>
        <p:spPr>
          <a:xfrm>
            <a:off x="6393543" y="3614057"/>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FD0815B8-28EE-07C4-B71F-55E6B6137550}"/>
              </a:ext>
            </a:extLst>
          </p:cNvPr>
          <p:cNvCxnSpPr>
            <a:cxnSpLocks/>
          </p:cNvCxnSpPr>
          <p:nvPr/>
        </p:nvCxnSpPr>
        <p:spPr>
          <a:xfrm>
            <a:off x="8628743" y="3672114"/>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45807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A40A26-0762-4EB2-B309-A7FDD280728C}"/>
              </a:ext>
            </a:extLst>
          </p:cNvPr>
          <p:cNvSpPr>
            <a:spLocks noGrp="1"/>
          </p:cNvSpPr>
          <p:nvPr>
            <p:ph type="body" idx="1"/>
          </p:nvPr>
        </p:nvSpPr>
        <p:spPr/>
        <p:txBody>
          <a:bodyPr/>
          <a:lstStyle/>
          <a:p>
            <a:r>
              <a:rPr lang="en-GB" dirty="0"/>
              <a:t>Truncation Artifact</a:t>
            </a:r>
            <a:endParaRPr lang="en-US" dirty="0"/>
          </a:p>
        </p:txBody>
      </p:sp>
      <p:sp>
        <p:nvSpPr>
          <p:cNvPr id="6" name="Slide Number Placeholder 5">
            <a:extLst>
              <a:ext uri="{FF2B5EF4-FFF2-40B4-BE49-F238E27FC236}">
                <a16:creationId xmlns:a16="http://schemas.microsoft.com/office/drawing/2014/main" id="{A44AFDD9-C566-4BD3-2E95-E52902C98BCD}"/>
              </a:ext>
            </a:extLst>
          </p:cNvPr>
          <p:cNvSpPr>
            <a:spLocks noGrp="1"/>
          </p:cNvSpPr>
          <p:nvPr>
            <p:ph type="sldNum" sz="quarter" idx="12"/>
          </p:nvPr>
        </p:nvSpPr>
        <p:spPr/>
        <p:txBody>
          <a:bodyPr/>
          <a:lstStyle/>
          <a:p>
            <a:fld id="{A65A5C87-DF58-40C8-B092-1DE63DB4547E}" type="slidenum">
              <a:rPr lang="en-US" smtClean="0"/>
              <a:t>42</a:t>
            </a:fld>
            <a:endParaRPr lang="en-US" dirty="0"/>
          </a:p>
        </p:txBody>
      </p:sp>
      <p:pic>
        <p:nvPicPr>
          <p:cNvPr id="8" name="Picture 7" descr="A close-up of a pair of eyes&#10;&#10;Description automatically generated">
            <a:extLst>
              <a:ext uri="{FF2B5EF4-FFF2-40B4-BE49-F238E27FC236}">
                <a16:creationId xmlns:a16="http://schemas.microsoft.com/office/drawing/2014/main" id="{BEDB5FB7-C6A6-9F33-7BD1-B894B1875AEF}"/>
              </a:ext>
            </a:extLst>
          </p:cNvPr>
          <p:cNvPicPr>
            <a:picLocks/>
          </p:cNvPicPr>
          <p:nvPr/>
        </p:nvPicPr>
        <p:blipFill rotWithShape="1">
          <a:blip r:embed="rId2"/>
          <a:srcRect l="5332" t="34892" b="27364"/>
          <a:stretch/>
        </p:blipFill>
        <p:spPr bwMode="auto">
          <a:xfrm flipV="1">
            <a:off x="1654630" y="3428998"/>
            <a:ext cx="8744856" cy="1222830"/>
          </a:xfrm>
          <a:prstGeom prst="rect">
            <a:avLst/>
          </a:prstGeom>
          <a:ln>
            <a:noFill/>
          </a:ln>
          <a:extLst>
            <a:ext uri="{53640926-AAD7-44D8-BBD7-CCE9431645EC}">
              <a14:shadowObscured xmlns:a14="http://schemas.microsoft.com/office/drawing/2010/main"/>
            </a:ext>
          </a:extLst>
        </p:spPr>
      </p:pic>
      <p:pic>
        <p:nvPicPr>
          <p:cNvPr id="9" name="Picture 8" descr="A comparison of a person's body&#10;&#10;Description automatically generated">
            <a:extLst>
              <a:ext uri="{FF2B5EF4-FFF2-40B4-BE49-F238E27FC236}">
                <a16:creationId xmlns:a16="http://schemas.microsoft.com/office/drawing/2014/main" id="{6656ED52-5815-3C83-01B1-E28A39955364}"/>
              </a:ext>
            </a:extLst>
          </p:cNvPr>
          <p:cNvPicPr>
            <a:picLocks/>
          </p:cNvPicPr>
          <p:nvPr/>
        </p:nvPicPr>
        <p:blipFill rotWithShape="1">
          <a:blip r:embed="rId3"/>
          <a:srcRect l="5183" t="40518" b="1"/>
          <a:stretch/>
        </p:blipFill>
        <p:spPr>
          <a:xfrm>
            <a:off x="1654630" y="1443156"/>
            <a:ext cx="8628743" cy="1994280"/>
          </a:xfrm>
          <a:prstGeom prst="rect">
            <a:avLst/>
          </a:prstGeom>
        </p:spPr>
      </p:pic>
      <p:cxnSp>
        <p:nvCxnSpPr>
          <p:cNvPr id="11" name="Straight Arrow Connector 10">
            <a:extLst>
              <a:ext uri="{FF2B5EF4-FFF2-40B4-BE49-F238E27FC236}">
                <a16:creationId xmlns:a16="http://schemas.microsoft.com/office/drawing/2014/main" id="{15C2E44B-D986-F55D-C2BA-296B48A74702}"/>
              </a:ext>
            </a:extLst>
          </p:cNvPr>
          <p:cNvCxnSpPr>
            <a:cxnSpLocks/>
          </p:cNvCxnSpPr>
          <p:nvPr/>
        </p:nvCxnSpPr>
        <p:spPr>
          <a:xfrm flipH="1">
            <a:off x="5258962" y="3761170"/>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5E93738E-E706-8710-631D-9076D7577538}"/>
              </a:ext>
            </a:extLst>
          </p:cNvPr>
          <p:cNvCxnSpPr>
            <a:cxnSpLocks/>
          </p:cNvCxnSpPr>
          <p:nvPr/>
        </p:nvCxnSpPr>
        <p:spPr>
          <a:xfrm flipH="1">
            <a:off x="7498443" y="3761170"/>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39512E9E-BD79-704A-1B6B-9C25D0FA0FD7}"/>
              </a:ext>
            </a:extLst>
          </p:cNvPr>
          <p:cNvCxnSpPr>
            <a:cxnSpLocks/>
          </p:cNvCxnSpPr>
          <p:nvPr/>
        </p:nvCxnSpPr>
        <p:spPr>
          <a:xfrm flipH="1">
            <a:off x="9737924" y="3754421"/>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 name="Straight Arrow Connector 3">
            <a:extLst>
              <a:ext uri="{FF2B5EF4-FFF2-40B4-BE49-F238E27FC236}">
                <a16:creationId xmlns:a16="http://schemas.microsoft.com/office/drawing/2014/main" id="{F5F773C0-FA37-2ADC-772C-70635C3C85A9}"/>
              </a:ext>
            </a:extLst>
          </p:cNvPr>
          <p:cNvCxnSpPr>
            <a:cxnSpLocks/>
          </p:cNvCxnSpPr>
          <p:nvPr/>
        </p:nvCxnSpPr>
        <p:spPr>
          <a:xfrm flipH="1">
            <a:off x="5490029" y="2223886"/>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2A0CE91C-EFF7-C23F-033B-54117A4B9014}"/>
              </a:ext>
            </a:extLst>
          </p:cNvPr>
          <p:cNvCxnSpPr>
            <a:cxnSpLocks/>
          </p:cNvCxnSpPr>
          <p:nvPr/>
        </p:nvCxnSpPr>
        <p:spPr>
          <a:xfrm flipH="1">
            <a:off x="7672615" y="2223887"/>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FD5DA879-7D54-61BE-6698-FA3414668543}"/>
              </a:ext>
            </a:extLst>
          </p:cNvPr>
          <p:cNvCxnSpPr>
            <a:cxnSpLocks/>
          </p:cNvCxnSpPr>
          <p:nvPr/>
        </p:nvCxnSpPr>
        <p:spPr>
          <a:xfrm flipH="1">
            <a:off x="9855201" y="2228105"/>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3228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4B181E-0451-BC25-88C5-837DF4975C20}"/>
              </a:ext>
            </a:extLst>
          </p:cNvPr>
          <p:cNvSpPr>
            <a:spLocks noGrp="1"/>
          </p:cNvSpPr>
          <p:nvPr>
            <p:ph type="sldNum" sz="quarter" idx="12"/>
          </p:nvPr>
        </p:nvSpPr>
        <p:spPr/>
        <p:txBody>
          <a:bodyPr/>
          <a:lstStyle/>
          <a:p>
            <a:fld id="{A65A5C87-DF58-40C8-B092-1DE63DB4547E}" type="slidenum">
              <a:rPr lang="en-US" smtClean="0"/>
              <a:t>43</a:t>
            </a:fld>
            <a:endParaRPr lang="en-US" dirty="0"/>
          </a:p>
        </p:txBody>
      </p:sp>
      <p:sp>
        <p:nvSpPr>
          <p:cNvPr id="7" name="Title 7">
            <a:extLst>
              <a:ext uri="{FF2B5EF4-FFF2-40B4-BE49-F238E27FC236}">
                <a16:creationId xmlns:a16="http://schemas.microsoft.com/office/drawing/2014/main" id="{ECC7F99A-3C29-E61E-C60A-A54C8C4440DF}"/>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Discussion</a:t>
            </a:r>
          </a:p>
        </p:txBody>
      </p:sp>
    </p:spTree>
    <p:extLst>
      <p:ext uri="{BB962C8B-B14F-4D97-AF65-F5344CB8AC3E}">
        <p14:creationId xmlns:p14="http://schemas.microsoft.com/office/powerpoint/2010/main" val="280851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fixed"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B5F945-6392-7E4F-AF18-275DBC6E6191}"/>
              </a:ext>
            </a:extLst>
          </p:cNvPr>
          <p:cNvSpPr txBox="1"/>
          <p:nvPr/>
        </p:nvSpPr>
        <p:spPr>
          <a:xfrm>
            <a:off x="941293" y="1668585"/>
            <a:ext cx="9886363" cy="4996945"/>
          </a:xfrm>
          <a:prstGeom prst="rect">
            <a:avLst/>
          </a:prstGeom>
          <a:noFill/>
        </p:spPr>
        <p:txBody>
          <a:bodyPr wrap="square">
            <a:spAutoFit/>
          </a:bodyPr>
          <a:lstStyle/>
          <a:p>
            <a:pPr lvl="0" eaLnBrk="0" fontAlgn="base" hangingPunct="0">
              <a:lnSpc>
                <a:spcPct val="200000"/>
              </a:lnSpc>
              <a:spcBef>
                <a:spcPct val="0"/>
              </a:spcBef>
              <a:spcAft>
                <a:spcPct val="0"/>
              </a:spcAft>
            </a:pPr>
            <a:r>
              <a:rPr lang="en-US" dirty="0"/>
              <a:t>🗨️ </a:t>
            </a:r>
            <a:r>
              <a:rPr kumimoji="0" lang="en-US" altLang="en-US" sz="1800" b="0" i="0" u="none" strike="noStrike" cap="none" normalizeH="0" baseline="0" dirty="0">
                <a:ln>
                  <a:noFill/>
                </a:ln>
                <a:effectLst/>
                <a:latin typeface="+mj-lt"/>
              </a:rPr>
              <a:t>Developed a CT-free DL models for ASC in PET imaging, tested across different centers and radiotracers.</a:t>
            </a:r>
          </a:p>
          <a:p>
            <a:pPr lvl="0" eaLnBrk="0" fontAlgn="base" hangingPunct="0">
              <a:lnSpc>
                <a:spcPct val="200000"/>
              </a:lnSpc>
              <a:spcBef>
                <a:spcPct val="0"/>
              </a:spcBef>
              <a:spcAft>
                <a:spcPct val="0"/>
              </a:spcAft>
            </a:pPr>
            <a:r>
              <a:rPr lang="en-US" dirty="0"/>
              <a:t>🗨️ </a:t>
            </a:r>
            <a:r>
              <a:rPr kumimoji="0" lang="en-US" altLang="en-US" sz="1800" b="0" i="0" u="none" strike="noStrike" cap="none" normalizeH="0" baseline="0" dirty="0">
                <a:ln>
                  <a:noFill/>
                </a:ln>
                <a:effectLst/>
                <a:latin typeface="+mj-lt"/>
              </a:rPr>
              <a:t>IMCM showed significant improvement in quantitative accuracy and artifact correction.</a:t>
            </a:r>
          </a:p>
          <a:p>
            <a:pPr lvl="0" eaLnBrk="0" fontAlgn="base" hangingPunct="0">
              <a:lnSpc>
                <a:spcPct val="200000"/>
              </a:lnSpc>
              <a:spcBef>
                <a:spcPct val="0"/>
              </a:spcBef>
              <a:spcAft>
                <a:spcPct val="0"/>
              </a:spcAft>
            </a:pPr>
            <a:r>
              <a:rPr lang="en-US" dirty="0"/>
              <a:t>🗨️ </a:t>
            </a:r>
            <a:r>
              <a:rPr kumimoji="0" lang="en-US" altLang="en-US" sz="1800" b="0" i="0" u="none" strike="noStrike" cap="none" normalizeH="0" baseline="0" dirty="0">
                <a:ln>
                  <a:noFill/>
                </a:ln>
                <a:effectLst/>
                <a:latin typeface="+mj-lt"/>
              </a:rPr>
              <a:t>IMCM outperformed ADCM, demonstrated more reliable and consistent performance in SUV estimations.</a:t>
            </a:r>
          </a:p>
          <a:p>
            <a:pPr eaLnBrk="0" fontAlgn="base" hangingPunct="0">
              <a:lnSpc>
                <a:spcPct val="200000"/>
              </a:lnSpc>
              <a:spcBef>
                <a:spcPct val="0"/>
              </a:spcBef>
              <a:spcAft>
                <a:spcPct val="0"/>
              </a:spcAft>
            </a:pPr>
            <a:r>
              <a:rPr lang="en-US" dirty="0"/>
              <a:t>🗨️ </a:t>
            </a:r>
            <a:r>
              <a:rPr lang="en-GB" dirty="0">
                <a:latin typeface="+mj-lt"/>
              </a:rPr>
              <a:t>Using large, heterogeneous datasets enhances the generalizability and applicability of ASC models in PET imaging. These diverse datasets ensure the model performs well on unseen data, making it robust and reliable for real-world clinical settings.</a:t>
            </a:r>
          </a:p>
          <a:p>
            <a:pPr marR="0" lvl="0" algn="l" defTabSz="914400" rtl="0" eaLnBrk="0" fontAlgn="base" latinLnBrk="0" hangingPunct="0">
              <a:lnSpc>
                <a:spcPct val="200000"/>
              </a:lnSpc>
              <a:spcBef>
                <a:spcPct val="0"/>
              </a:spcBef>
              <a:spcAft>
                <a:spcPct val="0"/>
              </a:spcAft>
              <a:buClrTx/>
              <a:buSzTx/>
              <a:tabLst/>
            </a:pPr>
            <a:endParaRPr kumimoji="0" lang="en-US" altLang="en-US" sz="1800" b="0" i="0" u="none" strike="noStrike" cap="none" normalizeH="0" baseline="0" dirty="0">
              <a:ln>
                <a:noFill/>
              </a:ln>
              <a:effectLst/>
              <a:latin typeface="+mj-lt"/>
            </a:endParaRPr>
          </a:p>
        </p:txBody>
      </p:sp>
      <p:sp>
        <p:nvSpPr>
          <p:cNvPr id="2" name="Slide Number Placeholder 1">
            <a:extLst>
              <a:ext uri="{FF2B5EF4-FFF2-40B4-BE49-F238E27FC236}">
                <a16:creationId xmlns:a16="http://schemas.microsoft.com/office/drawing/2014/main" id="{724B181E-0451-BC25-88C5-837DF4975C20}"/>
              </a:ext>
            </a:extLst>
          </p:cNvPr>
          <p:cNvSpPr>
            <a:spLocks noGrp="1"/>
          </p:cNvSpPr>
          <p:nvPr>
            <p:ph type="sldNum" sz="quarter" idx="12"/>
          </p:nvPr>
        </p:nvSpPr>
        <p:spPr/>
        <p:txBody>
          <a:bodyPr/>
          <a:lstStyle/>
          <a:p>
            <a:fld id="{A65A5C87-DF58-40C8-B092-1DE63DB4547E}" type="slidenum">
              <a:rPr lang="en-US" smtClean="0"/>
              <a:t>44</a:t>
            </a:fld>
            <a:endParaRPr lang="en-US" dirty="0"/>
          </a:p>
        </p:txBody>
      </p:sp>
      <p:sp>
        <p:nvSpPr>
          <p:cNvPr id="7" name="Title 7">
            <a:extLst>
              <a:ext uri="{FF2B5EF4-FFF2-40B4-BE49-F238E27FC236}">
                <a16:creationId xmlns:a16="http://schemas.microsoft.com/office/drawing/2014/main" id="{ECC7F99A-3C29-E61E-C60A-A54C8C4440DF}"/>
              </a:ext>
            </a:extLst>
          </p:cNvPr>
          <p:cNvSpPr txBox="1">
            <a:spLocks/>
          </p:cNvSpPr>
          <p:nvPr/>
        </p:nvSpPr>
        <p:spPr>
          <a:xfrm>
            <a:off x="0" y="-5435"/>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Discussion</a:t>
            </a:r>
          </a:p>
        </p:txBody>
      </p:sp>
    </p:spTree>
    <p:extLst>
      <p:ext uri="{BB962C8B-B14F-4D97-AF65-F5344CB8AC3E}">
        <p14:creationId xmlns:p14="http://schemas.microsoft.com/office/powerpoint/2010/main" val="160829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268F9-DE64-37EA-C1DA-BCE6B5A57346}"/>
              </a:ext>
            </a:extLst>
          </p:cNvPr>
          <p:cNvSpPr>
            <a:spLocks noGrp="1"/>
          </p:cNvSpPr>
          <p:nvPr>
            <p:ph type="sldNum" sz="quarter" idx="12"/>
          </p:nvPr>
        </p:nvSpPr>
        <p:spPr/>
        <p:txBody>
          <a:bodyPr/>
          <a:lstStyle/>
          <a:p>
            <a:fld id="{A65A5C87-DF58-40C8-B092-1DE63DB4547E}" type="slidenum">
              <a:rPr lang="en-US" smtClean="0"/>
              <a:t>45</a:t>
            </a:fld>
            <a:endParaRPr lang="en-US" dirty="0"/>
          </a:p>
        </p:txBody>
      </p:sp>
      <p:sp>
        <p:nvSpPr>
          <p:cNvPr id="5" name="Title 7">
            <a:extLst>
              <a:ext uri="{FF2B5EF4-FFF2-40B4-BE49-F238E27FC236}">
                <a16:creationId xmlns:a16="http://schemas.microsoft.com/office/drawing/2014/main" id="{F59A26AD-44AF-466E-D771-FF4DDBBA6255}"/>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Conclusion</a:t>
            </a:r>
          </a:p>
        </p:txBody>
      </p:sp>
    </p:spTree>
    <p:extLst>
      <p:ext uri="{BB962C8B-B14F-4D97-AF65-F5344CB8AC3E}">
        <p14:creationId xmlns:p14="http://schemas.microsoft.com/office/powerpoint/2010/main" val="210210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268F9-DE64-37EA-C1DA-BCE6B5A57346}"/>
              </a:ext>
            </a:extLst>
          </p:cNvPr>
          <p:cNvSpPr>
            <a:spLocks noGrp="1"/>
          </p:cNvSpPr>
          <p:nvPr>
            <p:ph type="sldNum" sz="quarter" idx="12"/>
          </p:nvPr>
        </p:nvSpPr>
        <p:spPr/>
        <p:txBody>
          <a:bodyPr/>
          <a:lstStyle/>
          <a:p>
            <a:fld id="{A65A5C87-DF58-40C8-B092-1DE63DB4547E}" type="slidenum">
              <a:rPr lang="en-US" smtClean="0"/>
              <a:t>46</a:t>
            </a:fld>
            <a:endParaRPr lang="en-US" dirty="0"/>
          </a:p>
        </p:txBody>
      </p:sp>
      <p:sp>
        <p:nvSpPr>
          <p:cNvPr id="4" name="TextBox 3">
            <a:extLst>
              <a:ext uri="{FF2B5EF4-FFF2-40B4-BE49-F238E27FC236}">
                <a16:creationId xmlns:a16="http://schemas.microsoft.com/office/drawing/2014/main" id="{8BA3F9D2-98AB-5AE2-274B-E1B64B3A85EA}"/>
              </a:ext>
            </a:extLst>
          </p:cNvPr>
          <p:cNvSpPr txBox="1"/>
          <p:nvPr/>
        </p:nvSpPr>
        <p:spPr>
          <a:xfrm>
            <a:off x="1030514" y="1578162"/>
            <a:ext cx="10268857" cy="4195316"/>
          </a:xfrm>
          <a:prstGeom prst="rect">
            <a:avLst/>
          </a:prstGeom>
          <a:noFill/>
        </p:spPr>
        <p:txBody>
          <a:bodyPr wrap="square">
            <a:spAutoFit/>
          </a:bodyPr>
          <a:lstStyle/>
          <a:p>
            <a:pPr eaLnBrk="0" fontAlgn="base" hangingPunct="0">
              <a:lnSpc>
                <a:spcPct val="150000"/>
              </a:lnSpc>
              <a:spcBef>
                <a:spcPct val="0"/>
              </a:spcBef>
              <a:spcAft>
                <a:spcPct val="0"/>
              </a:spcAft>
            </a:pPr>
            <a:r>
              <a:rPr lang="en-US" sz="2000" dirty="0"/>
              <a:t>🔍  </a:t>
            </a:r>
            <a:r>
              <a:rPr lang="en-GB" sz="2000" dirty="0">
                <a:ea typeface="Times New Roman"/>
                <a:cs typeface="Times New Roman"/>
                <a:sym typeface="Times New Roman"/>
              </a:rPr>
              <a:t>Designed a network to directly performs ASC from raw data. This approach is less vulnerable to the challenges of pseudo-CT synthesis.</a:t>
            </a:r>
          </a:p>
          <a:p>
            <a:pPr eaLnBrk="0" fontAlgn="base" hangingPunct="0">
              <a:lnSpc>
                <a:spcPct val="150000"/>
              </a:lnSpc>
              <a:spcBef>
                <a:spcPct val="0"/>
              </a:spcBef>
              <a:spcAft>
                <a:spcPct val="0"/>
              </a:spcAft>
            </a:pPr>
            <a:r>
              <a:rPr lang="en-US" sz="2000" dirty="0"/>
              <a:t>🔍  </a:t>
            </a:r>
            <a:r>
              <a:rPr lang="en-US" altLang="en-US" sz="2000" dirty="0"/>
              <a:t>Preformed well in different centers, making it reliable and flexible for use in clinics.</a:t>
            </a:r>
          </a:p>
          <a:p>
            <a:pPr eaLnBrk="0" fontAlgn="base" hangingPunct="0">
              <a:lnSpc>
                <a:spcPct val="150000"/>
              </a:lnSpc>
              <a:spcBef>
                <a:spcPct val="0"/>
              </a:spcBef>
              <a:spcAft>
                <a:spcPct val="0"/>
              </a:spcAft>
            </a:pPr>
            <a:r>
              <a:rPr lang="en-US" sz="2000" dirty="0"/>
              <a:t>🔍  </a:t>
            </a:r>
            <a:r>
              <a:rPr lang="en-GB" sz="2000" dirty="0">
                <a:ea typeface="Times New Roman"/>
                <a:cs typeface="Times New Roman"/>
                <a:sym typeface="Times New Roman"/>
              </a:rPr>
              <a:t>Addressed the artifact challenges, </a:t>
            </a:r>
            <a:r>
              <a:rPr lang="en-US" sz="2000" dirty="0">
                <a:ea typeface="Times New Roman"/>
                <a:cs typeface="Times New Roman"/>
                <a:sym typeface="Times New Roman"/>
              </a:rPr>
              <a:t>high </a:t>
            </a:r>
            <a:r>
              <a:rPr lang="en-GB" sz="2000" dirty="0"/>
              <a:t>capability in detecting and removing artifacts </a:t>
            </a:r>
            <a:r>
              <a:rPr lang="en-US" altLang="en-US" sz="2000" dirty="0"/>
              <a:t>in PET scans.</a:t>
            </a:r>
          </a:p>
          <a:p>
            <a:pPr eaLnBrk="0" fontAlgn="base" hangingPunct="0">
              <a:lnSpc>
                <a:spcPct val="150000"/>
              </a:lnSpc>
              <a:spcBef>
                <a:spcPct val="0"/>
              </a:spcBef>
              <a:spcAft>
                <a:spcPct val="0"/>
              </a:spcAft>
            </a:pPr>
            <a:r>
              <a:rPr lang="en-US" sz="2000" dirty="0"/>
              <a:t>🔍  </a:t>
            </a:r>
            <a:r>
              <a:rPr lang="en-US" altLang="en-US" sz="2000" dirty="0">
                <a:cs typeface="Times New Roman"/>
              </a:rPr>
              <a:t>C</a:t>
            </a:r>
            <a:r>
              <a:rPr lang="en-GB" sz="2000" dirty="0" err="1">
                <a:cs typeface="Times New Roman"/>
                <a:sym typeface="Times New Roman"/>
              </a:rPr>
              <a:t>onstructed</a:t>
            </a:r>
            <a:r>
              <a:rPr lang="en-GB" sz="2000" dirty="0">
                <a:cs typeface="Times New Roman"/>
                <a:sym typeface="Times New Roman"/>
              </a:rPr>
              <a:t> and validated a highly effective and fast quality assurance method to not only detect but to also overcome those artifacts. </a:t>
            </a:r>
          </a:p>
          <a:p>
            <a:pPr eaLnBrk="0" fontAlgn="base" hangingPunct="0">
              <a:lnSpc>
                <a:spcPct val="150000"/>
              </a:lnSpc>
              <a:spcBef>
                <a:spcPct val="0"/>
              </a:spcBef>
              <a:spcAft>
                <a:spcPct val="0"/>
              </a:spcAft>
            </a:pPr>
            <a:r>
              <a:rPr lang="en-US" sz="2000" dirty="0"/>
              <a:t>🔍  </a:t>
            </a:r>
            <a:r>
              <a:rPr lang="en-GB" sz="2000" dirty="0">
                <a:ea typeface="Times New Roman"/>
                <a:cs typeface="Times New Roman"/>
                <a:sym typeface="Times New Roman"/>
              </a:rPr>
              <a:t>Be applicable where only </a:t>
            </a:r>
            <a:r>
              <a:rPr lang="en-US" sz="2000" dirty="0"/>
              <a:t>Stand-alone PET </a:t>
            </a:r>
            <a:r>
              <a:rPr lang="en-GB" sz="2000" dirty="0">
                <a:ea typeface="Times New Roman"/>
                <a:cs typeface="Times New Roman"/>
                <a:sym typeface="Times New Roman"/>
              </a:rPr>
              <a:t>or PET/MRI systems are available.</a:t>
            </a:r>
          </a:p>
          <a:p>
            <a:pPr eaLnBrk="0" fontAlgn="base" hangingPunct="0">
              <a:lnSpc>
                <a:spcPct val="150000"/>
              </a:lnSpc>
              <a:spcBef>
                <a:spcPct val="0"/>
              </a:spcBef>
              <a:spcAft>
                <a:spcPct val="0"/>
              </a:spcAft>
            </a:pPr>
            <a:endParaRPr lang="en-GB" sz="2000" dirty="0">
              <a:cs typeface="Times New Roman"/>
            </a:endParaRPr>
          </a:p>
        </p:txBody>
      </p:sp>
      <p:sp>
        <p:nvSpPr>
          <p:cNvPr id="5" name="Title 7">
            <a:extLst>
              <a:ext uri="{FF2B5EF4-FFF2-40B4-BE49-F238E27FC236}">
                <a16:creationId xmlns:a16="http://schemas.microsoft.com/office/drawing/2014/main" id="{F59A26AD-44AF-466E-D771-FF4DDBBA6255}"/>
              </a:ext>
            </a:extLst>
          </p:cNvPr>
          <p:cNvSpPr txBox="1">
            <a:spLocks/>
          </p:cNvSpPr>
          <p:nvPr/>
        </p:nvSpPr>
        <p:spPr>
          <a:xfrm>
            <a:off x="0" y="-5434"/>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Conclusion</a:t>
            </a:r>
          </a:p>
        </p:txBody>
      </p:sp>
    </p:spTree>
    <p:extLst>
      <p:ext uri="{BB962C8B-B14F-4D97-AF65-F5344CB8AC3E}">
        <p14:creationId xmlns:p14="http://schemas.microsoft.com/office/powerpoint/2010/main" val="378185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70B856-FDD7-7ED7-C829-5B309A43CAA2}"/>
              </a:ext>
            </a:extLst>
          </p:cNvPr>
          <p:cNvSpPr>
            <a:spLocks noGrp="1"/>
          </p:cNvSpPr>
          <p:nvPr>
            <p:ph type="sldNum" sz="quarter" idx="12"/>
          </p:nvPr>
        </p:nvSpPr>
        <p:spPr/>
        <p:txBody>
          <a:bodyPr/>
          <a:lstStyle/>
          <a:p>
            <a:fld id="{A65A5C87-DF58-40C8-B092-1DE63DB4547E}" type="slidenum">
              <a:rPr lang="en-US" smtClean="0"/>
              <a:t>47</a:t>
            </a:fld>
            <a:endParaRPr lang="en-US" dirty="0"/>
          </a:p>
        </p:txBody>
      </p:sp>
      <p:sp>
        <p:nvSpPr>
          <p:cNvPr id="5" name="Title 7">
            <a:extLst>
              <a:ext uri="{FF2B5EF4-FFF2-40B4-BE49-F238E27FC236}">
                <a16:creationId xmlns:a16="http://schemas.microsoft.com/office/drawing/2014/main" id="{4CF1FEF5-C322-EEFF-FE41-2077EBE2CAEE}"/>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E3A303"/>
                </a:solidFill>
              </a:rPr>
              <a:t>	Limitations</a:t>
            </a:r>
          </a:p>
        </p:txBody>
      </p:sp>
    </p:spTree>
    <p:extLst>
      <p:ext uri="{BB962C8B-B14F-4D97-AF65-F5344CB8AC3E}">
        <p14:creationId xmlns:p14="http://schemas.microsoft.com/office/powerpoint/2010/main" val="234216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70B856-FDD7-7ED7-C829-5B309A43CAA2}"/>
              </a:ext>
            </a:extLst>
          </p:cNvPr>
          <p:cNvSpPr>
            <a:spLocks noGrp="1"/>
          </p:cNvSpPr>
          <p:nvPr>
            <p:ph type="sldNum" sz="quarter" idx="12"/>
          </p:nvPr>
        </p:nvSpPr>
        <p:spPr/>
        <p:txBody>
          <a:bodyPr/>
          <a:lstStyle/>
          <a:p>
            <a:fld id="{A65A5C87-DF58-40C8-B092-1DE63DB4547E}" type="slidenum">
              <a:rPr lang="en-US" smtClean="0"/>
              <a:t>48</a:t>
            </a:fld>
            <a:endParaRPr lang="en-US" dirty="0"/>
          </a:p>
        </p:txBody>
      </p:sp>
      <p:sp>
        <p:nvSpPr>
          <p:cNvPr id="5" name="Title 7">
            <a:extLst>
              <a:ext uri="{FF2B5EF4-FFF2-40B4-BE49-F238E27FC236}">
                <a16:creationId xmlns:a16="http://schemas.microsoft.com/office/drawing/2014/main" id="{4CF1FEF5-C322-EEFF-FE41-2077EBE2CAEE}"/>
              </a:ext>
            </a:extLst>
          </p:cNvPr>
          <p:cNvSpPr txBox="1">
            <a:spLocks/>
          </p:cNvSpPr>
          <p:nvPr/>
        </p:nvSpPr>
        <p:spPr>
          <a:xfrm>
            <a:off x="0" y="1824"/>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E3A303"/>
                </a:solidFill>
              </a:rPr>
              <a:t>	Limitations</a:t>
            </a:r>
          </a:p>
        </p:txBody>
      </p:sp>
      <p:sp>
        <p:nvSpPr>
          <p:cNvPr id="4" name="TextBox 3">
            <a:extLst>
              <a:ext uri="{FF2B5EF4-FFF2-40B4-BE49-F238E27FC236}">
                <a16:creationId xmlns:a16="http://schemas.microsoft.com/office/drawing/2014/main" id="{4BB6CF2D-AF96-6968-7DF7-7855EE1A013A}"/>
              </a:ext>
            </a:extLst>
          </p:cNvPr>
          <p:cNvSpPr txBox="1"/>
          <p:nvPr/>
        </p:nvSpPr>
        <p:spPr>
          <a:xfrm>
            <a:off x="957943" y="2160599"/>
            <a:ext cx="9514114" cy="4305730"/>
          </a:xfrm>
          <a:prstGeom prst="rect">
            <a:avLst/>
          </a:prstGeom>
          <a:noFill/>
        </p:spPr>
        <p:txBody>
          <a:bodyPr wrap="square">
            <a:spAutoFit/>
          </a:bodyPr>
          <a:lstStyle/>
          <a:p>
            <a:pPr marR="0" lvl="0" algn="l" defTabSz="914400" rtl="0" eaLnBrk="0" fontAlgn="base" latinLnBrk="0" hangingPunct="0">
              <a:lnSpc>
                <a:spcPct val="200000"/>
              </a:lnSpc>
              <a:spcBef>
                <a:spcPct val="0"/>
              </a:spcBef>
              <a:spcAft>
                <a:spcPct val="0"/>
              </a:spcAft>
              <a:buClrTx/>
              <a:buSzTx/>
              <a:tabLst/>
            </a:pPr>
            <a:r>
              <a:rPr lang="en-US" sz="2000" dirty="0">
                <a:solidFill>
                  <a:schemeClr val="bg1"/>
                </a:solidFill>
                <a:latin typeface="+mj-lt"/>
              </a:rPr>
              <a:t>🧱 </a:t>
            </a:r>
            <a:r>
              <a:rPr lang="en-GB" sz="2000" dirty="0">
                <a:solidFill>
                  <a:schemeClr val="bg1"/>
                </a:solidFill>
                <a:latin typeface="+mj-lt"/>
              </a:rPr>
              <a:t>Models optimized for one radiotracer type may not perform well with others, necessitating tracer-specific tuning.</a:t>
            </a:r>
          </a:p>
          <a:p>
            <a:pPr marR="0" lvl="0" algn="l" defTabSz="914400" rtl="0" eaLnBrk="0" fontAlgn="base" latinLnBrk="0" hangingPunct="0">
              <a:lnSpc>
                <a:spcPct val="200000"/>
              </a:lnSpc>
              <a:spcBef>
                <a:spcPct val="0"/>
              </a:spcBef>
              <a:spcAft>
                <a:spcPct val="0"/>
              </a:spcAft>
              <a:buClrTx/>
              <a:buSzTx/>
              <a:tabLst/>
            </a:pPr>
            <a:r>
              <a:rPr lang="en-US" sz="2000" dirty="0">
                <a:solidFill>
                  <a:schemeClr val="bg1"/>
                </a:solidFill>
                <a:latin typeface="+mj-lt"/>
              </a:rPr>
              <a:t>🧱 </a:t>
            </a:r>
            <a:r>
              <a:rPr kumimoji="0" lang="en-US" altLang="en-US" sz="2000" b="0" i="0" u="none" strike="noStrike" cap="none" normalizeH="0" baseline="0" dirty="0">
                <a:ln>
                  <a:noFill/>
                </a:ln>
                <a:solidFill>
                  <a:schemeClr val="bg1"/>
                </a:solidFill>
                <a:effectLst/>
                <a:latin typeface="+mj-lt"/>
              </a:rPr>
              <a:t>Single universal models may not be effective; radioisotope-specific tuning is necessary.</a:t>
            </a:r>
          </a:p>
          <a:p>
            <a:pPr marR="0" lvl="0" algn="l" defTabSz="914400" rtl="0" eaLnBrk="0" fontAlgn="base" latinLnBrk="0" hangingPunct="0">
              <a:lnSpc>
                <a:spcPct val="200000"/>
              </a:lnSpc>
              <a:spcBef>
                <a:spcPct val="0"/>
              </a:spcBef>
              <a:spcAft>
                <a:spcPct val="0"/>
              </a:spcAft>
              <a:buClrTx/>
              <a:buSzTx/>
              <a:tabLst/>
            </a:pPr>
            <a:r>
              <a:rPr lang="en-US" sz="2000" dirty="0">
                <a:solidFill>
                  <a:schemeClr val="bg1"/>
                </a:solidFill>
                <a:latin typeface="+mj-lt"/>
              </a:rPr>
              <a:t>🧱 </a:t>
            </a:r>
            <a:r>
              <a:rPr kumimoji="0" lang="en-GB" altLang="en-US" sz="2000" b="0" i="0" u="none" strike="noStrike" cap="none" normalizeH="0" baseline="0" dirty="0">
                <a:ln>
                  <a:noFill/>
                </a:ln>
                <a:solidFill>
                  <a:schemeClr val="bg1"/>
                </a:solidFill>
                <a:effectLst/>
                <a:latin typeface="+mj-lt"/>
              </a:rPr>
              <a:t>Limited access to computational servers caused each training loop to take excessive time.</a:t>
            </a:r>
            <a:endParaRPr kumimoji="0" lang="en-US" altLang="en-US" sz="2000" b="0" i="0" u="none" strike="noStrike" cap="none" normalizeH="0" baseline="0" dirty="0">
              <a:ln>
                <a:noFill/>
              </a:ln>
              <a:solidFill>
                <a:schemeClr val="bg1"/>
              </a:solidFill>
              <a:effectLst/>
              <a:latin typeface="+mj-lt"/>
            </a:endParaRP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1723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FFA094-17E2-AC02-8306-8D7E190B1C04}"/>
              </a:ext>
            </a:extLst>
          </p:cNvPr>
          <p:cNvSpPr>
            <a:spLocks noGrp="1"/>
          </p:cNvSpPr>
          <p:nvPr>
            <p:ph type="sldNum" sz="quarter" idx="12"/>
          </p:nvPr>
        </p:nvSpPr>
        <p:spPr/>
        <p:txBody>
          <a:bodyPr/>
          <a:lstStyle/>
          <a:p>
            <a:fld id="{A65A5C87-DF58-40C8-B092-1DE63DB4547E}" type="slidenum">
              <a:rPr lang="en-US" smtClean="0"/>
              <a:pPr/>
              <a:t>49</a:t>
            </a:fld>
            <a:endParaRPr lang="en-US" dirty="0"/>
          </a:p>
        </p:txBody>
      </p:sp>
      <p:sp>
        <p:nvSpPr>
          <p:cNvPr id="4" name="Title 7">
            <a:extLst>
              <a:ext uri="{FF2B5EF4-FFF2-40B4-BE49-F238E27FC236}">
                <a16:creationId xmlns:a16="http://schemas.microsoft.com/office/drawing/2014/main" id="{0BA777AF-9565-D93B-BEE9-EFC71122F5B4}"/>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FFC000"/>
                </a:solidFill>
              </a:rPr>
              <a:t>	Future Work</a:t>
            </a:r>
          </a:p>
        </p:txBody>
      </p:sp>
    </p:spTree>
    <p:extLst>
      <p:ext uri="{BB962C8B-B14F-4D97-AF65-F5344CB8AC3E}">
        <p14:creationId xmlns:p14="http://schemas.microsoft.com/office/powerpoint/2010/main" val="143005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2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1219CE65-5883-3B74-2EB4-93E50AEED52B}"/>
              </a:ext>
            </a:extLst>
          </p:cNvPr>
          <p:cNvSpPr>
            <a:spLocks noGrp="1"/>
          </p:cNvSpPr>
          <p:nvPr>
            <p:ph type="title" idx="4294967295"/>
          </p:nvPr>
        </p:nvSpPr>
        <p:spPr>
          <a:xfrm>
            <a:off x="1115568" y="548640"/>
            <a:ext cx="10168128" cy="1179576"/>
          </a:xfrm>
        </p:spPr>
        <p:txBody>
          <a:bodyPr>
            <a:normAutofit/>
          </a:bodyPr>
          <a:lstStyle/>
          <a:p>
            <a:pPr marL="0" marR="0" lvl="0" indent="0" algn="l" rtl="0">
              <a:spcBef>
                <a:spcPts val="0"/>
              </a:spcBef>
              <a:spcAft>
                <a:spcPts val="0"/>
              </a:spcAft>
              <a:buNone/>
            </a:pPr>
            <a:r>
              <a:rPr lang="en-US" sz="4000" b="1" dirty="0">
                <a:solidFill>
                  <a:srgbClr val="002060"/>
                </a:solidFill>
                <a:latin typeface="Trebuchet MS"/>
                <a:ea typeface="Trebuchet MS"/>
                <a:cs typeface="Trebuchet MS"/>
                <a:sym typeface="Trebuchet MS"/>
              </a:rPr>
              <a:t>Effects of Attenuation Scatter Correction</a:t>
            </a:r>
            <a:endParaRPr lang="en-US" sz="1400" dirty="0">
              <a:solidFill>
                <a:srgbClr val="002060"/>
              </a:solidFill>
            </a:endParaRPr>
          </a:p>
        </p:txBody>
      </p:sp>
      <p:pic>
        <p:nvPicPr>
          <p:cNvPr id="51" name="Google Shape;94;p3" descr="se002">
            <a:extLst>
              <a:ext uri="{FF2B5EF4-FFF2-40B4-BE49-F238E27FC236}">
                <a16:creationId xmlns:a16="http://schemas.microsoft.com/office/drawing/2014/main" id="{EE2DBA57-CD87-85F3-C6B3-78D938C9455D}"/>
              </a:ext>
            </a:extLst>
          </p:cNvPr>
          <p:cNvPicPr preferRelativeResize="0"/>
          <p:nvPr/>
        </p:nvPicPr>
        <p:blipFill rotWithShape="1">
          <a:blip r:embed="rId2">
            <a:alphaModFix/>
          </a:blip>
          <a:srcRect/>
          <a:stretch/>
        </p:blipFill>
        <p:spPr>
          <a:xfrm>
            <a:off x="8143635" y="1644830"/>
            <a:ext cx="1643450" cy="3442556"/>
          </a:xfrm>
          <a:prstGeom prst="rect">
            <a:avLst/>
          </a:prstGeom>
          <a:noFill/>
          <a:ln>
            <a:noFill/>
          </a:ln>
        </p:spPr>
      </p:pic>
      <p:sp>
        <p:nvSpPr>
          <p:cNvPr id="63" name="Text Placeholder 62">
            <a:extLst>
              <a:ext uri="{FF2B5EF4-FFF2-40B4-BE49-F238E27FC236}">
                <a16:creationId xmlns:a16="http://schemas.microsoft.com/office/drawing/2014/main" id="{59CEEC36-516F-F146-6F58-F88EE3534876}"/>
              </a:ext>
            </a:extLst>
          </p:cNvPr>
          <p:cNvSpPr>
            <a:spLocks noGrp="1"/>
          </p:cNvSpPr>
          <p:nvPr>
            <p:ph type="body" idx="1"/>
          </p:nvPr>
        </p:nvSpPr>
        <p:spPr/>
        <p:txBody>
          <a:bodyPr anchor="t">
            <a:normAutofit fontScale="92500" lnSpcReduction="20000"/>
          </a:bodyPr>
          <a:lstStyle/>
          <a:p>
            <a:r>
              <a:rPr lang="en-US" sz="1400" dirty="0">
                <a:solidFill>
                  <a:srgbClr val="002060"/>
                </a:solidFill>
                <a:latin typeface="Arial"/>
                <a:ea typeface="Arial"/>
                <a:cs typeface="Arial"/>
                <a:sym typeface="Arial"/>
              </a:rPr>
              <a:t>             	</a:t>
            </a:r>
          </a:p>
          <a:p>
            <a:r>
              <a:rPr lang="en-US" sz="1400" dirty="0">
                <a:solidFill>
                  <a:srgbClr val="002060"/>
                </a:solidFill>
                <a:latin typeface="+mj-lt"/>
                <a:ea typeface="Arial"/>
                <a:cs typeface="Arial"/>
                <a:sym typeface="Arial"/>
              </a:rPr>
              <a:t>      </a:t>
            </a:r>
            <a:r>
              <a:rPr lang="en-GB" sz="1400" dirty="0">
                <a:solidFill>
                  <a:srgbClr val="002060"/>
                </a:solidFill>
                <a:latin typeface="+mj-lt"/>
                <a:ea typeface="Arial"/>
                <a:cs typeface="Arial"/>
                <a:sym typeface="Arial"/>
              </a:rPr>
              <a:t>The non-attenuation corrected image (NAC)	                     </a:t>
            </a:r>
            <a:r>
              <a:rPr lang="en-US" sz="1400" dirty="0">
                <a:solidFill>
                  <a:srgbClr val="002060"/>
                </a:solidFill>
                <a:latin typeface="+mj-lt"/>
                <a:ea typeface="Arial"/>
                <a:cs typeface="Arial"/>
                <a:sym typeface="Arial"/>
              </a:rPr>
              <a:t> </a:t>
            </a:r>
            <a:r>
              <a:rPr lang="en-GB" sz="1400" dirty="0">
                <a:solidFill>
                  <a:srgbClr val="002060"/>
                </a:solidFill>
                <a:latin typeface="+mj-lt"/>
                <a:ea typeface="Arial"/>
                <a:cs typeface="Arial"/>
                <a:sym typeface="Arial"/>
              </a:rPr>
              <a:t>PET: with ASC (accurate)	                         CT image (</a:t>
            </a:r>
            <a:r>
              <a:rPr lang="en-GB" sz="1400" dirty="0" err="1">
                <a:solidFill>
                  <a:srgbClr val="002060"/>
                </a:solidFill>
                <a:latin typeface="+mj-lt"/>
                <a:ea typeface="Arial"/>
                <a:cs typeface="Arial"/>
                <a:sym typeface="Arial"/>
              </a:rPr>
              <a:t>accur</a:t>
            </a:r>
            <a:endParaRPr lang="en-GB" sz="1400" dirty="0">
              <a:solidFill>
                <a:srgbClr val="002060"/>
              </a:solidFill>
              <a:latin typeface="+mj-lt"/>
              <a:ea typeface="Arial"/>
              <a:cs typeface="Arial"/>
              <a:sym typeface="Arial"/>
            </a:endParaRPr>
          </a:p>
        </p:txBody>
      </p:sp>
      <p:sp>
        <p:nvSpPr>
          <p:cNvPr id="4" name="Slide Number Placeholder 3">
            <a:extLst>
              <a:ext uri="{FF2B5EF4-FFF2-40B4-BE49-F238E27FC236}">
                <a16:creationId xmlns:a16="http://schemas.microsoft.com/office/drawing/2014/main" id="{B6D07C5F-9B32-9912-1065-5F22584B8B61}"/>
              </a:ext>
            </a:extLst>
          </p:cNvPr>
          <p:cNvSpPr>
            <a:spLocks noGrp="1"/>
          </p:cNvSpPr>
          <p:nvPr>
            <p:ph type="sldNum" sz="quarter" idx="12"/>
          </p:nvPr>
        </p:nvSpPr>
        <p:spPr/>
        <p:txBody>
          <a:bodyPr/>
          <a:lstStyle/>
          <a:p>
            <a:fld id="{A65A5C87-DF58-40C8-B092-1DE63DB4547E}" type="slidenum">
              <a:rPr lang="en-US" smtClean="0"/>
              <a:t>5</a:t>
            </a:fld>
            <a:endParaRPr lang="en-US" dirty="0"/>
          </a:p>
        </p:txBody>
      </p:sp>
      <p:pic>
        <p:nvPicPr>
          <p:cNvPr id="41" name="Google Shape;84;p3">
            <a:extLst>
              <a:ext uri="{FF2B5EF4-FFF2-40B4-BE49-F238E27FC236}">
                <a16:creationId xmlns:a16="http://schemas.microsoft.com/office/drawing/2014/main" id="{13482FF6-1DB4-A5C9-898F-B3242AF816EF}"/>
              </a:ext>
            </a:extLst>
          </p:cNvPr>
          <p:cNvPicPr preferRelativeResize="0"/>
          <p:nvPr/>
        </p:nvPicPr>
        <p:blipFill rotWithShape="1">
          <a:blip r:embed="rId3">
            <a:alphaModFix/>
          </a:blip>
          <a:srcRect/>
          <a:stretch/>
        </p:blipFill>
        <p:spPr>
          <a:xfrm rot="5400000" flipH="1">
            <a:off x="4898778" y="2131036"/>
            <a:ext cx="3458524" cy="2471357"/>
          </a:xfrm>
          <a:prstGeom prst="rect">
            <a:avLst/>
          </a:prstGeom>
          <a:noFill/>
          <a:ln>
            <a:noFill/>
          </a:ln>
        </p:spPr>
      </p:pic>
      <p:pic>
        <p:nvPicPr>
          <p:cNvPr id="42" name="Google Shape;85;p3">
            <a:extLst>
              <a:ext uri="{FF2B5EF4-FFF2-40B4-BE49-F238E27FC236}">
                <a16:creationId xmlns:a16="http://schemas.microsoft.com/office/drawing/2014/main" id="{5BECBDCF-3D68-5016-DF59-318A64A7F673}"/>
              </a:ext>
            </a:extLst>
          </p:cNvPr>
          <p:cNvPicPr preferRelativeResize="0"/>
          <p:nvPr/>
        </p:nvPicPr>
        <p:blipFill rotWithShape="1">
          <a:blip r:embed="rId4">
            <a:alphaModFix/>
          </a:blip>
          <a:srcRect/>
          <a:stretch/>
        </p:blipFill>
        <p:spPr>
          <a:xfrm rot="5400000" flipH="1">
            <a:off x="1178393" y="2110737"/>
            <a:ext cx="3481602" cy="2511953"/>
          </a:xfrm>
          <a:prstGeom prst="rect">
            <a:avLst/>
          </a:prstGeom>
          <a:noFill/>
          <a:ln>
            <a:noFill/>
          </a:ln>
        </p:spPr>
      </p:pic>
      <p:sp>
        <p:nvSpPr>
          <p:cNvPr id="47" name="Google Shape;90;p3">
            <a:extLst>
              <a:ext uri="{FF2B5EF4-FFF2-40B4-BE49-F238E27FC236}">
                <a16:creationId xmlns:a16="http://schemas.microsoft.com/office/drawing/2014/main" id="{EA50E893-C527-CC97-E27C-1F8187748D5C}"/>
              </a:ext>
            </a:extLst>
          </p:cNvPr>
          <p:cNvSpPr txBox="1"/>
          <p:nvPr/>
        </p:nvSpPr>
        <p:spPr>
          <a:xfrm>
            <a:off x="4222268" y="4428641"/>
            <a:ext cx="1143000"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mj-lt"/>
              </a:rPr>
              <a:t>Enhanced skin uptake</a:t>
            </a:r>
            <a:endParaRPr sz="1200" b="1" dirty="0">
              <a:solidFill>
                <a:schemeClr val="tx1"/>
              </a:solidFill>
              <a:latin typeface="+mj-lt"/>
            </a:endParaRPr>
          </a:p>
        </p:txBody>
      </p:sp>
      <p:cxnSp>
        <p:nvCxnSpPr>
          <p:cNvPr id="48" name="Google Shape;91;p3">
            <a:extLst>
              <a:ext uri="{FF2B5EF4-FFF2-40B4-BE49-F238E27FC236}">
                <a16:creationId xmlns:a16="http://schemas.microsoft.com/office/drawing/2014/main" id="{AF41C235-61FD-F8CC-F33C-1550B5B16FD9}"/>
              </a:ext>
            </a:extLst>
          </p:cNvPr>
          <p:cNvCxnSpPr>
            <a:cxnSpLocks/>
          </p:cNvCxnSpPr>
          <p:nvPr/>
        </p:nvCxnSpPr>
        <p:spPr>
          <a:xfrm flipH="1">
            <a:off x="3007287" y="2122064"/>
            <a:ext cx="1447800" cy="448768"/>
          </a:xfrm>
          <a:prstGeom prst="straightConnector1">
            <a:avLst/>
          </a:prstGeom>
          <a:noFill/>
          <a:ln w="38100" cap="flat" cmpd="sng">
            <a:solidFill>
              <a:srgbClr val="FF0000"/>
            </a:solidFill>
            <a:prstDash val="solid"/>
            <a:round/>
            <a:headEnd type="none" w="med" len="med"/>
            <a:tailEnd type="triangle" w="med" len="med"/>
          </a:ln>
        </p:spPr>
      </p:cxnSp>
      <p:sp>
        <p:nvSpPr>
          <p:cNvPr id="50" name="Google Shape;93;p3">
            <a:extLst>
              <a:ext uri="{FF2B5EF4-FFF2-40B4-BE49-F238E27FC236}">
                <a16:creationId xmlns:a16="http://schemas.microsoft.com/office/drawing/2014/main" id="{97AC3D04-6961-89FA-A2BD-F6168450F823}"/>
              </a:ext>
            </a:extLst>
          </p:cNvPr>
          <p:cNvSpPr txBox="1"/>
          <p:nvPr/>
        </p:nvSpPr>
        <p:spPr>
          <a:xfrm>
            <a:off x="4044468" y="3370931"/>
            <a:ext cx="1380903"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mj-lt"/>
              </a:rPr>
              <a:t>Non-uniform liver</a:t>
            </a:r>
            <a:endParaRPr sz="1200" b="1" dirty="0">
              <a:solidFill>
                <a:schemeClr val="tx1"/>
              </a:solidFill>
              <a:latin typeface="+mj-lt"/>
            </a:endParaRPr>
          </a:p>
        </p:txBody>
      </p:sp>
      <p:cxnSp>
        <p:nvCxnSpPr>
          <p:cNvPr id="53" name="Google Shape;96;p3">
            <a:extLst>
              <a:ext uri="{FF2B5EF4-FFF2-40B4-BE49-F238E27FC236}">
                <a16:creationId xmlns:a16="http://schemas.microsoft.com/office/drawing/2014/main" id="{6DBC65E2-C571-E3AD-1AD2-AE7A69308B8A}"/>
              </a:ext>
            </a:extLst>
          </p:cNvPr>
          <p:cNvCxnSpPr>
            <a:cxnSpLocks/>
            <a:stCxn id="54" idx="1"/>
          </p:cNvCxnSpPr>
          <p:nvPr/>
        </p:nvCxnSpPr>
        <p:spPr>
          <a:xfrm flipH="1" flipV="1">
            <a:off x="3244850" y="2863850"/>
            <a:ext cx="1041902" cy="80411"/>
          </a:xfrm>
          <a:prstGeom prst="straightConnector1">
            <a:avLst/>
          </a:prstGeom>
          <a:noFill/>
          <a:ln w="38100" cap="flat" cmpd="sng">
            <a:solidFill>
              <a:srgbClr val="FF0000"/>
            </a:solidFill>
            <a:prstDash val="solid"/>
            <a:round/>
            <a:headEnd type="none" w="med" len="med"/>
            <a:tailEnd type="triangle" w="med" len="med"/>
          </a:ln>
        </p:spPr>
      </p:cxnSp>
      <p:sp>
        <p:nvSpPr>
          <p:cNvPr id="54" name="Google Shape;97;p3">
            <a:extLst>
              <a:ext uri="{FF2B5EF4-FFF2-40B4-BE49-F238E27FC236}">
                <a16:creationId xmlns:a16="http://schemas.microsoft.com/office/drawing/2014/main" id="{AE42266A-BA9C-0B6C-86B8-A948D23726C8}"/>
              </a:ext>
            </a:extLst>
          </p:cNvPr>
          <p:cNvSpPr/>
          <p:nvPr/>
        </p:nvSpPr>
        <p:spPr>
          <a:xfrm>
            <a:off x="4286752" y="2805781"/>
            <a:ext cx="1009148"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mj-lt"/>
              </a:rPr>
              <a:t>'Hot' lungs</a:t>
            </a:r>
            <a:endParaRPr sz="1200" b="1" dirty="0">
              <a:solidFill>
                <a:schemeClr val="tx1"/>
              </a:solidFill>
              <a:latin typeface="+mj-lt"/>
            </a:endParaRPr>
          </a:p>
        </p:txBody>
      </p:sp>
      <p:cxnSp>
        <p:nvCxnSpPr>
          <p:cNvPr id="56" name="Google Shape;99;p3">
            <a:extLst>
              <a:ext uri="{FF2B5EF4-FFF2-40B4-BE49-F238E27FC236}">
                <a16:creationId xmlns:a16="http://schemas.microsoft.com/office/drawing/2014/main" id="{78634716-1987-2290-C2B3-80A5A5A8A8B4}"/>
              </a:ext>
            </a:extLst>
          </p:cNvPr>
          <p:cNvCxnSpPr>
            <a:cxnSpLocks/>
          </p:cNvCxnSpPr>
          <p:nvPr/>
        </p:nvCxnSpPr>
        <p:spPr>
          <a:xfrm flipH="1" flipV="1">
            <a:off x="3613150" y="4428641"/>
            <a:ext cx="677570" cy="319630"/>
          </a:xfrm>
          <a:prstGeom prst="straightConnector1">
            <a:avLst/>
          </a:prstGeom>
          <a:noFill/>
          <a:ln w="38100" cap="flat" cmpd="sng">
            <a:solidFill>
              <a:srgbClr val="FF0000"/>
            </a:solidFill>
            <a:prstDash val="solid"/>
            <a:round/>
            <a:headEnd type="none" w="med" len="med"/>
            <a:tailEnd type="triangle" w="med" len="med"/>
          </a:ln>
        </p:spPr>
      </p:cxnSp>
      <p:cxnSp>
        <p:nvCxnSpPr>
          <p:cNvPr id="57" name="Google Shape;100;p3">
            <a:extLst>
              <a:ext uri="{FF2B5EF4-FFF2-40B4-BE49-F238E27FC236}">
                <a16:creationId xmlns:a16="http://schemas.microsoft.com/office/drawing/2014/main" id="{85A7EF0B-177A-93BD-C6AC-66E847EA20DD}"/>
              </a:ext>
            </a:extLst>
          </p:cNvPr>
          <p:cNvCxnSpPr>
            <a:cxnSpLocks/>
          </p:cNvCxnSpPr>
          <p:nvPr/>
        </p:nvCxnSpPr>
        <p:spPr>
          <a:xfrm flipH="1" flipV="1">
            <a:off x="2724150" y="3256631"/>
            <a:ext cx="1563707" cy="400050"/>
          </a:xfrm>
          <a:prstGeom prst="straightConnector1">
            <a:avLst/>
          </a:prstGeom>
          <a:noFill/>
          <a:ln w="38100" cap="flat" cmpd="sng">
            <a:solidFill>
              <a:srgbClr val="FF0000"/>
            </a:solidFill>
            <a:prstDash val="solid"/>
            <a:round/>
            <a:headEnd type="none" w="med" len="med"/>
            <a:tailEnd type="triangle" w="med" len="med"/>
          </a:ln>
        </p:spPr>
      </p:cxnSp>
      <p:sp>
        <p:nvSpPr>
          <p:cNvPr id="49" name="Google Shape;92;p3">
            <a:extLst>
              <a:ext uri="{FF2B5EF4-FFF2-40B4-BE49-F238E27FC236}">
                <a16:creationId xmlns:a16="http://schemas.microsoft.com/office/drawing/2014/main" id="{74D051FE-CEE0-35EF-BE74-4B71C0FDDA89}"/>
              </a:ext>
            </a:extLst>
          </p:cNvPr>
          <p:cNvSpPr/>
          <p:nvPr/>
        </p:nvSpPr>
        <p:spPr>
          <a:xfrm>
            <a:off x="4202265" y="1655095"/>
            <a:ext cx="1190096"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200" b="1" dirty="0">
                <a:solidFill>
                  <a:schemeClr val="tx1"/>
                </a:solidFill>
                <a:latin typeface="+mj-lt"/>
                <a:ea typeface="Arial"/>
                <a:cs typeface="Arial"/>
                <a:sym typeface="Arial"/>
              </a:rPr>
              <a:t>Reduced mediastinal</a:t>
            </a:r>
            <a:endParaRPr sz="1200" b="1" dirty="0">
              <a:solidFill>
                <a:schemeClr val="tx1"/>
              </a:solidFill>
              <a:latin typeface="+mj-lt"/>
            </a:endParaRPr>
          </a:p>
          <a:p>
            <a:pPr marL="0" marR="0" lvl="0" indent="0" algn="ctr" rtl="0">
              <a:spcBef>
                <a:spcPts val="0"/>
              </a:spcBef>
              <a:spcAft>
                <a:spcPts val="0"/>
              </a:spcAft>
              <a:buNone/>
            </a:pPr>
            <a:r>
              <a:rPr lang="en-US" sz="1200" b="1" dirty="0">
                <a:solidFill>
                  <a:schemeClr val="tx1"/>
                </a:solidFill>
                <a:latin typeface="+mj-lt"/>
                <a:ea typeface="Arial"/>
                <a:cs typeface="Arial"/>
                <a:sym typeface="Arial"/>
              </a:rPr>
              <a:t>uptake</a:t>
            </a:r>
            <a:endParaRPr sz="1200" b="1" dirty="0">
              <a:solidFill>
                <a:schemeClr val="tx1"/>
              </a:solidFill>
              <a:latin typeface="+mj-lt"/>
            </a:endParaRPr>
          </a:p>
        </p:txBody>
      </p:sp>
      <p:cxnSp>
        <p:nvCxnSpPr>
          <p:cNvPr id="21" name="Google Shape;91;p3">
            <a:extLst>
              <a:ext uri="{FF2B5EF4-FFF2-40B4-BE49-F238E27FC236}">
                <a16:creationId xmlns:a16="http://schemas.microsoft.com/office/drawing/2014/main" id="{CE9958A0-B3E2-364B-4654-F32F9DE7B4DC}"/>
              </a:ext>
            </a:extLst>
          </p:cNvPr>
          <p:cNvCxnSpPr>
            <a:cxnSpLocks/>
          </p:cNvCxnSpPr>
          <p:nvPr/>
        </p:nvCxnSpPr>
        <p:spPr>
          <a:xfrm>
            <a:off x="5178987" y="2122064"/>
            <a:ext cx="1447800" cy="448768"/>
          </a:xfrm>
          <a:prstGeom prst="straightConnector1">
            <a:avLst/>
          </a:prstGeom>
          <a:noFill/>
          <a:ln w="38100" cap="flat" cmpd="sng">
            <a:solidFill>
              <a:srgbClr val="FF0000"/>
            </a:solidFill>
            <a:prstDash val="solid"/>
            <a:round/>
            <a:headEnd type="none" w="med" len="med"/>
            <a:tailEnd type="triangle" w="med" len="med"/>
          </a:ln>
        </p:spPr>
      </p:cxnSp>
      <p:cxnSp>
        <p:nvCxnSpPr>
          <p:cNvPr id="22" name="Google Shape;96;p3">
            <a:extLst>
              <a:ext uri="{FF2B5EF4-FFF2-40B4-BE49-F238E27FC236}">
                <a16:creationId xmlns:a16="http://schemas.microsoft.com/office/drawing/2014/main" id="{694CFC3C-CD7C-9A9A-2414-A0666B167474}"/>
              </a:ext>
            </a:extLst>
          </p:cNvPr>
          <p:cNvCxnSpPr>
            <a:cxnSpLocks/>
          </p:cNvCxnSpPr>
          <p:nvPr/>
        </p:nvCxnSpPr>
        <p:spPr>
          <a:xfrm flipV="1">
            <a:off x="5270500" y="2857500"/>
            <a:ext cx="1041902" cy="80411"/>
          </a:xfrm>
          <a:prstGeom prst="straightConnector1">
            <a:avLst/>
          </a:prstGeom>
          <a:noFill/>
          <a:ln w="38100" cap="flat" cmpd="sng">
            <a:solidFill>
              <a:srgbClr val="FF0000"/>
            </a:solidFill>
            <a:prstDash val="solid"/>
            <a:round/>
            <a:headEnd type="none" w="med" len="med"/>
            <a:tailEnd type="triangle" w="med" len="med"/>
          </a:ln>
        </p:spPr>
      </p:cxnSp>
      <p:cxnSp>
        <p:nvCxnSpPr>
          <p:cNvPr id="23" name="Google Shape;100;p3">
            <a:extLst>
              <a:ext uri="{FF2B5EF4-FFF2-40B4-BE49-F238E27FC236}">
                <a16:creationId xmlns:a16="http://schemas.microsoft.com/office/drawing/2014/main" id="{46DB78D3-3EC8-202A-56BB-ACD38B2DDE03}"/>
              </a:ext>
            </a:extLst>
          </p:cNvPr>
          <p:cNvCxnSpPr>
            <a:cxnSpLocks/>
          </p:cNvCxnSpPr>
          <p:nvPr/>
        </p:nvCxnSpPr>
        <p:spPr>
          <a:xfrm flipV="1">
            <a:off x="5112445" y="3409031"/>
            <a:ext cx="1150262" cy="247650"/>
          </a:xfrm>
          <a:prstGeom prst="straightConnector1">
            <a:avLst/>
          </a:prstGeom>
          <a:noFill/>
          <a:ln w="38100" cap="flat" cmpd="sng">
            <a:solidFill>
              <a:srgbClr val="FF0000"/>
            </a:solidFill>
            <a:prstDash val="solid"/>
            <a:round/>
            <a:headEnd type="none" w="med" len="med"/>
            <a:tailEnd type="triangle" w="med" len="med"/>
          </a:ln>
        </p:spPr>
      </p:cxnSp>
      <p:cxnSp>
        <p:nvCxnSpPr>
          <p:cNvPr id="25" name="Google Shape;99;p3">
            <a:extLst>
              <a:ext uri="{FF2B5EF4-FFF2-40B4-BE49-F238E27FC236}">
                <a16:creationId xmlns:a16="http://schemas.microsoft.com/office/drawing/2014/main" id="{3CE4AA90-132B-AD91-3F42-9DA6B3D35E79}"/>
              </a:ext>
            </a:extLst>
          </p:cNvPr>
          <p:cNvCxnSpPr>
            <a:cxnSpLocks/>
          </p:cNvCxnSpPr>
          <p:nvPr/>
        </p:nvCxnSpPr>
        <p:spPr>
          <a:xfrm flipV="1">
            <a:off x="5295900" y="4428641"/>
            <a:ext cx="677570" cy="319630"/>
          </a:xfrm>
          <a:prstGeom prst="straightConnector1">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29294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0" grpId="0"/>
      <p:bldP spid="54" grpId="0"/>
      <p:bldP spid="4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72746-0609-5ABA-D498-396E4628F451}"/>
              </a:ext>
            </a:extLst>
          </p:cNvPr>
          <p:cNvSpPr>
            <a:spLocks noGrp="1"/>
          </p:cNvSpPr>
          <p:nvPr>
            <p:ph type="sldNum" sz="quarter" idx="12"/>
          </p:nvPr>
        </p:nvSpPr>
        <p:spPr/>
        <p:txBody>
          <a:bodyPr/>
          <a:lstStyle/>
          <a:p>
            <a:fld id="{A65A5C87-DF58-40C8-B092-1DE63DB4547E}" type="slidenum">
              <a:rPr lang="en-US" smtClean="0"/>
              <a:t>50</a:t>
            </a:fld>
            <a:endParaRPr lang="en-US" dirty="0"/>
          </a:p>
        </p:txBody>
      </p:sp>
      <p:sp>
        <p:nvSpPr>
          <p:cNvPr id="6" name="TextBox 5">
            <a:extLst>
              <a:ext uri="{FF2B5EF4-FFF2-40B4-BE49-F238E27FC236}">
                <a16:creationId xmlns:a16="http://schemas.microsoft.com/office/drawing/2014/main" id="{DABD0199-3238-A6C4-21AC-47E671DDF5F9}"/>
              </a:ext>
            </a:extLst>
          </p:cNvPr>
          <p:cNvSpPr txBox="1"/>
          <p:nvPr/>
        </p:nvSpPr>
        <p:spPr>
          <a:xfrm>
            <a:off x="834572" y="1576139"/>
            <a:ext cx="8977086" cy="4195316"/>
          </a:xfrm>
          <a:prstGeom prst="rect">
            <a:avLst/>
          </a:prstGeom>
          <a:noFill/>
        </p:spPr>
        <p:txBody>
          <a:bodyPr wrap="square">
            <a:spAutoFit/>
          </a:bodyPr>
          <a:lstStyle/>
          <a:p>
            <a:pPr eaLnBrk="0" fontAlgn="base" hangingPunct="0">
              <a:lnSpc>
                <a:spcPct val="150000"/>
              </a:lnSpc>
              <a:spcBef>
                <a:spcPct val="0"/>
              </a:spcBef>
              <a:spcAft>
                <a:spcPct val="0"/>
              </a:spcAft>
            </a:pPr>
            <a:r>
              <a:rPr lang="en-US" sz="2000" dirty="0"/>
              <a:t>📍 </a:t>
            </a:r>
            <a:r>
              <a:rPr kumimoji="0" lang="en-US" altLang="en-US" sz="2000" i="0" u="none" strike="noStrike" cap="none" normalizeH="0" baseline="0" dirty="0">
                <a:ln>
                  <a:noFill/>
                </a:ln>
                <a:solidFill>
                  <a:schemeClr val="bg1"/>
                </a:solidFill>
                <a:effectLst/>
                <a:latin typeface="+mj-lt"/>
              </a:rPr>
              <a:t>Explore more Clinical Imaging Parameters: </a:t>
            </a:r>
            <a:r>
              <a:rPr kumimoji="0" lang="en-US" altLang="en-US" sz="2000" i="0" u="none" strike="noStrike" cap="none" normalizeH="0" baseline="0" dirty="0" err="1">
                <a:ln>
                  <a:noFill/>
                </a:ln>
                <a:solidFill>
                  <a:schemeClr val="bg1"/>
                </a:solidFill>
                <a:effectLst/>
                <a:latin typeface="+mj-lt"/>
              </a:rPr>
              <a:t>SUVmean</a:t>
            </a:r>
            <a:r>
              <a:rPr kumimoji="0" lang="en-US" altLang="en-US" sz="2000" i="0" u="none" strike="noStrike" cap="none" normalizeH="0" baseline="0" dirty="0">
                <a:ln>
                  <a:noFill/>
                </a:ln>
                <a:solidFill>
                  <a:schemeClr val="bg1"/>
                </a:solidFill>
                <a:effectLst/>
                <a:latin typeface="+mj-lt"/>
              </a:rPr>
              <a:t>, </a:t>
            </a:r>
            <a:r>
              <a:rPr kumimoji="0" lang="en-US" altLang="en-US" sz="2000" i="0" u="none" strike="noStrike" cap="none" normalizeH="0" baseline="0" dirty="0" err="1">
                <a:ln>
                  <a:noFill/>
                </a:ln>
                <a:solidFill>
                  <a:schemeClr val="bg1"/>
                </a:solidFill>
                <a:effectLst/>
                <a:latin typeface="+mj-lt"/>
              </a:rPr>
              <a:t>SUVmax</a:t>
            </a:r>
            <a:r>
              <a:rPr kumimoji="0" lang="en-US" altLang="en-US" sz="2000" i="0" u="none" strike="noStrike" cap="none" normalizeH="0" baseline="0" dirty="0">
                <a:ln>
                  <a:noFill/>
                </a:ln>
                <a:solidFill>
                  <a:schemeClr val="bg1"/>
                </a:solidFill>
                <a:effectLst/>
                <a:latin typeface="+mj-lt"/>
              </a:rPr>
              <a:t>, and total lesion metabolism.</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Assess the model organ-wise.</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Targeted analysis for clean and artifactual images.</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Rigorous statistical testing of categorized outcomes.</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Investigate Alternative Neural Networks generative adversarial networks (GANs), variational autoencoders, transformer-based models, or </a:t>
            </a:r>
            <a:r>
              <a:rPr kumimoji="0" lang="en-US" altLang="en-US" sz="2000" i="0" u="none" strike="noStrike" cap="none" normalizeH="0" baseline="0" dirty="0" err="1">
                <a:ln>
                  <a:noFill/>
                </a:ln>
                <a:solidFill>
                  <a:schemeClr val="bg1"/>
                </a:solidFill>
                <a:effectLst/>
                <a:latin typeface="+mj-lt"/>
              </a:rPr>
              <a:t>Swin-UNet</a:t>
            </a:r>
            <a:r>
              <a:rPr kumimoji="0" lang="en-US" altLang="en-US" sz="2000" i="0" u="none" strike="noStrike" cap="none" normalizeH="0" baseline="0" dirty="0">
                <a:ln>
                  <a:noFill/>
                </a:ln>
                <a:solidFill>
                  <a:schemeClr val="bg1"/>
                </a:solidFill>
                <a:effectLst/>
                <a:latin typeface="+mj-lt"/>
              </a:rPr>
              <a:t>.</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Experiment with other optimizers like </a:t>
            </a:r>
            <a:r>
              <a:rPr kumimoji="0" lang="en-US" altLang="en-US" sz="2000" i="0" u="none" strike="noStrike" cap="none" normalizeH="0" baseline="0" dirty="0" err="1">
                <a:ln>
                  <a:noFill/>
                </a:ln>
                <a:solidFill>
                  <a:schemeClr val="bg1"/>
                </a:solidFill>
                <a:effectLst/>
                <a:latin typeface="+mj-lt"/>
              </a:rPr>
              <a:t>AdamW</a:t>
            </a:r>
            <a:r>
              <a:rPr kumimoji="0" lang="en-US" altLang="en-US" sz="2000" i="0" u="none" strike="noStrike" cap="none" normalizeH="0" baseline="0" dirty="0">
                <a:ln>
                  <a:noFill/>
                </a:ln>
                <a:solidFill>
                  <a:schemeClr val="bg1"/>
                </a:solidFill>
                <a:effectLst/>
                <a:latin typeface="+mj-lt"/>
              </a:rPr>
              <a:t>, RMSprop, and </a:t>
            </a:r>
            <a:r>
              <a:rPr kumimoji="0" lang="en-US" altLang="en-US" sz="2000" i="0" u="none" strike="noStrike" cap="none" normalizeH="0" baseline="0" dirty="0" err="1">
                <a:ln>
                  <a:noFill/>
                </a:ln>
                <a:solidFill>
                  <a:schemeClr val="bg1"/>
                </a:solidFill>
                <a:effectLst/>
                <a:latin typeface="+mj-lt"/>
              </a:rPr>
              <a:t>Nadam</a:t>
            </a:r>
            <a:r>
              <a:rPr kumimoji="0" lang="en-US" altLang="en-US" sz="2000" i="0" u="none" strike="noStrike" cap="none" normalizeH="0" baseline="0" dirty="0">
                <a:ln>
                  <a:noFill/>
                </a:ln>
                <a:solidFill>
                  <a:schemeClr val="bg1"/>
                </a:solidFill>
                <a:effectLst/>
                <a:latin typeface="+mj-lt"/>
              </a:rPr>
              <a:t>.</a:t>
            </a:r>
          </a:p>
          <a:p>
            <a:pPr marR="0" lvl="0" algn="l" defTabSz="914400" rtl="0" eaLnBrk="0" fontAlgn="base" latinLnBrk="0" hangingPunct="0">
              <a:lnSpc>
                <a:spcPct val="150000"/>
              </a:lnSpc>
              <a:spcBef>
                <a:spcPct val="0"/>
              </a:spcBef>
              <a:spcAft>
                <a:spcPct val="0"/>
              </a:spcAft>
              <a:buClrTx/>
              <a:buSzTx/>
              <a:tabLst/>
            </a:pPr>
            <a:r>
              <a:rPr kumimoji="0" lang="en-US" altLang="en-US" sz="2000" i="0" u="none" strike="noStrike" cap="none" normalizeH="0" baseline="0" dirty="0">
                <a:ln>
                  <a:noFill/>
                </a:ln>
                <a:solidFill>
                  <a:schemeClr val="bg1"/>
                </a:solidFill>
                <a:effectLst/>
                <a:latin typeface="+mj-lt"/>
              </a:rPr>
              <a:t>Test model performance on data from other centers.</a:t>
            </a:r>
          </a:p>
        </p:txBody>
      </p:sp>
      <p:sp>
        <p:nvSpPr>
          <p:cNvPr id="3" name="Title 7">
            <a:extLst>
              <a:ext uri="{FF2B5EF4-FFF2-40B4-BE49-F238E27FC236}">
                <a16:creationId xmlns:a16="http://schemas.microsoft.com/office/drawing/2014/main" id="{A7EB45DB-BBA3-CE07-05A3-2D15A1C1F813}"/>
              </a:ext>
            </a:extLst>
          </p:cNvPr>
          <p:cNvSpPr txBox="1">
            <a:spLocks/>
          </p:cNvSpPr>
          <p:nvPr/>
        </p:nvSpPr>
        <p:spPr>
          <a:xfrm>
            <a:off x="0" y="9083"/>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FFC000"/>
                </a:solidFill>
              </a:rPr>
              <a:t>	Future Work</a:t>
            </a:r>
          </a:p>
        </p:txBody>
      </p:sp>
    </p:spTree>
    <p:extLst>
      <p:ext uri="{BB962C8B-B14F-4D97-AF65-F5344CB8AC3E}">
        <p14:creationId xmlns:p14="http://schemas.microsoft.com/office/powerpoint/2010/main" val="325349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6476BD-8A39-52B7-7987-02ECD628885D}"/>
              </a:ext>
            </a:extLst>
          </p:cNvPr>
          <p:cNvSpPr>
            <a:spLocks noGrp="1"/>
          </p:cNvSpPr>
          <p:nvPr>
            <p:ph type="title" idx="4294967295"/>
          </p:nvPr>
        </p:nvSpPr>
        <p:spPr>
          <a:xfrm>
            <a:off x="557784" y="640080"/>
            <a:ext cx="10890504" cy="4114800"/>
          </a:xfrm>
        </p:spPr>
        <p:txBody>
          <a:bodyPr>
            <a:noAutofit/>
          </a:bodyPr>
          <a:lstStyle/>
          <a:p>
            <a:pPr algn="l">
              <a:lnSpc>
                <a:spcPct val="150000"/>
              </a:lnSpc>
            </a:pPr>
            <a:br>
              <a:rPr lang="en-GB" sz="1600" dirty="0"/>
            </a:br>
            <a:r>
              <a:rPr lang="en-GB" sz="1600" dirty="0"/>
              <a:t>[1] 	Schmitz et al. The physics of PET/Ct scanners. PET and PET/CT: a clinical guide, 2005.</a:t>
            </a:r>
            <a:br>
              <a:rPr lang="en-GB" sz="1600" dirty="0"/>
            </a:br>
            <a:r>
              <a:rPr lang="en-GB" sz="1600" dirty="0">
                <a:solidFill>
                  <a:srgbClr val="222222"/>
                </a:solidFill>
                <a:effectLst/>
                <a:highlight>
                  <a:srgbClr val="FFFFFF"/>
                </a:highlight>
              </a:rPr>
              <a:t>[2] 	Chen, X., Liu, C. Deep-learning-based methods of attenuation correction for SPECT and PET. J. </a:t>
            </a:r>
            <a:r>
              <a:rPr lang="en-GB" sz="1600" dirty="0" err="1">
                <a:solidFill>
                  <a:srgbClr val="222222"/>
                </a:solidFill>
                <a:effectLst/>
                <a:highlight>
                  <a:srgbClr val="FFFFFF"/>
                </a:highlight>
              </a:rPr>
              <a:t>Nucl</a:t>
            </a:r>
            <a:r>
              <a:rPr lang="en-GB" sz="1600" dirty="0">
                <a:solidFill>
                  <a:srgbClr val="222222"/>
                </a:solidFill>
                <a:effectLst/>
                <a:highlight>
                  <a:srgbClr val="FFFFFF"/>
                </a:highlight>
              </a:rPr>
              <a:t>. </a:t>
            </a:r>
            <a:r>
              <a:rPr lang="en-GB" sz="1600" dirty="0" err="1">
                <a:solidFill>
                  <a:srgbClr val="222222"/>
                </a:solidFill>
                <a:effectLst/>
                <a:highlight>
                  <a:srgbClr val="FFFFFF"/>
                </a:highlight>
              </a:rPr>
              <a:t>Cardiol</a:t>
            </a:r>
            <a:r>
              <a:rPr lang="en-GB" sz="1600" dirty="0">
                <a:solidFill>
                  <a:srgbClr val="222222"/>
                </a:solidFill>
                <a:effectLst/>
                <a:highlight>
                  <a:srgbClr val="FFFFFF"/>
                </a:highlight>
              </a:rPr>
              <a:t>. 30, 1859–1878 (2023). </a:t>
            </a:r>
            <a:r>
              <a:rPr lang="en-GB" sz="1600" dirty="0">
                <a:solidFill>
                  <a:srgbClr val="222222"/>
                </a:solidFill>
                <a:effectLst/>
                <a:highlight>
                  <a:srgbClr val="FFFFFF"/>
                </a:highlight>
                <a:hlinkClick r:id="rId2"/>
              </a:rPr>
              <a:t>https://doi.org/10.1007/s12350-022-03007-3</a:t>
            </a:r>
            <a:br>
              <a:rPr lang="en-GB" sz="1600" dirty="0">
                <a:solidFill>
                  <a:srgbClr val="222222"/>
                </a:solidFill>
                <a:effectLst/>
                <a:highlight>
                  <a:srgbClr val="FFFFFF"/>
                </a:highlight>
              </a:rPr>
            </a:br>
            <a:r>
              <a:rPr lang="en-GB" sz="1600" dirty="0">
                <a:solidFill>
                  <a:srgbClr val="222222"/>
                </a:solidFill>
                <a:effectLst/>
                <a:highlight>
                  <a:srgbClr val="FFFFFF"/>
                </a:highlight>
              </a:rPr>
              <a:t>[3]	[2] Guo R, Xue S, Hu J, Sari H, </a:t>
            </a:r>
            <a:r>
              <a:rPr lang="en-GB" sz="1600" dirty="0" err="1">
                <a:solidFill>
                  <a:srgbClr val="222222"/>
                </a:solidFill>
                <a:effectLst/>
                <a:highlight>
                  <a:srgbClr val="FFFFFF"/>
                </a:highlight>
              </a:rPr>
              <a:t>Mingels</a:t>
            </a:r>
            <a:r>
              <a:rPr lang="en-GB" sz="1600" dirty="0">
                <a:solidFill>
                  <a:srgbClr val="222222"/>
                </a:solidFill>
                <a:effectLst/>
                <a:highlight>
                  <a:srgbClr val="FFFFFF"/>
                </a:highlight>
              </a:rPr>
              <a:t> C, </a:t>
            </a:r>
            <a:r>
              <a:rPr lang="en-GB" sz="1600" dirty="0" err="1">
                <a:solidFill>
                  <a:srgbClr val="222222"/>
                </a:solidFill>
                <a:effectLst/>
                <a:highlight>
                  <a:srgbClr val="FFFFFF"/>
                </a:highlight>
              </a:rPr>
              <a:t>Zeimpekis</a:t>
            </a:r>
            <a:r>
              <a:rPr lang="en-GB" sz="1600" dirty="0">
                <a:solidFill>
                  <a:srgbClr val="222222"/>
                </a:solidFill>
                <a:effectLst/>
                <a:highlight>
                  <a:srgbClr val="FFFFFF"/>
                </a:highlight>
              </a:rPr>
              <a:t> K, et al. Using domain knowledge for robust and generalizable deep</a:t>
            </a:r>
            <a:br>
              <a:rPr lang="en-GB" sz="1600" dirty="0">
                <a:solidFill>
                  <a:srgbClr val="222222"/>
                </a:solidFill>
                <a:effectLst/>
                <a:highlight>
                  <a:srgbClr val="FFFFFF"/>
                </a:highlight>
              </a:rPr>
            </a:br>
            <a:r>
              <a:rPr lang="en-GB" sz="1600" dirty="0">
                <a:solidFill>
                  <a:srgbClr val="222222"/>
                </a:solidFill>
                <a:effectLst/>
                <a:highlight>
                  <a:srgbClr val="FFFFFF"/>
                </a:highlight>
              </a:rPr>
              <a:t> learning-based CT-free PET attenuation and scatter correction. Nat </a:t>
            </a:r>
            <a:r>
              <a:rPr lang="en-GB" sz="1600" dirty="0" err="1">
                <a:solidFill>
                  <a:srgbClr val="222222"/>
                </a:solidFill>
                <a:effectLst/>
                <a:highlight>
                  <a:srgbClr val="FFFFFF"/>
                </a:highlight>
              </a:rPr>
              <a:t>Commun</a:t>
            </a:r>
            <a:r>
              <a:rPr lang="en-GB" sz="1600" dirty="0">
                <a:solidFill>
                  <a:srgbClr val="222222"/>
                </a:solidFill>
                <a:effectLst/>
                <a:highlight>
                  <a:srgbClr val="FFFFFF"/>
                </a:highlight>
              </a:rPr>
              <a:t>. 2022 Dec 1;13(1). </a:t>
            </a:r>
            <a:br>
              <a:rPr lang="en-GB" sz="1600" dirty="0">
                <a:solidFill>
                  <a:srgbClr val="222222"/>
                </a:solidFill>
                <a:effectLst/>
                <a:highlight>
                  <a:srgbClr val="FFFFFF"/>
                </a:highlight>
              </a:rPr>
            </a:br>
            <a:r>
              <a:rPr lang="en-GB" sz="1600" dirty="0">
                <a:solidFill>
                  <a:srgbClr val="222222"/>
                </a:solidFill>
                <a:effectLst/>
                <a:highlight>
                  <a:srgbClr val="FFFFFF"/>
                </a:highlight>
              </a:rPr>
              <a:t>[4]	</a:t>
            </a:r>
            <a:r>
              <a:rPr lang="en-US" sz="1600" dirty="0"/>
              <a:t>Shiri I, </a:t>
            </a:r>
            <a:r>
              <a:rPr lang="en-US" sz="1600" dirty="0" err="1"/>
              <a:t>Salimi</a:t>
            </a:r>
            <a:r>
              <a:rPr lang="en-US" sz="1600" dirty="0"/>
              <a:t> Y, </a:t>
            </a:r>
            <a:r>
              <a:rPr lang="en-US" sz="1600" dirty="0" err="1"/>
              <a:t>Hervier</a:t>
            </a:r>
            <a:r>
              <a:rPr lang="en-US" sz="1600" dirty="0"/>
              <a:t> E, </a:t>
            </a:r>
            <a:r>
              <a:rPr lang="en-US" sz="1600" dirty="0" err="1"/>
              <a:t>Pezzoni</a:t>
            </a:r>
            <a:r>
              <a:rPr lang="en-US" sz="1600" dirty="0"/>
              <a:t> A, </a:t>
            </a:r>
            <a:r>
              <a:rPr lang="en-US" sz="1600" dirty="0" err="1"/>
              <a:t>Sanaat</a:t>
            </a:r>
            <a:r>
              <a:rPr lang="en-US" sz="1600" dirty="0"/>
              <a:t> A, Mostafaei S, et al. Artificial Intelligence-Driven Single-Shot PET Image Artifact Detection and Disentanglement: Toward Routine Clinical Image Quality Assurance. Clin </a:t>
            </a:r>
            <a:r>
              <a:rPr lang="en-US" sz="1600" dirty="0" err="1"/>
              <a:t>Nucl</a:t>
            </a:r>
            <a:r>
              <a:rPr lang="en-US" sz="1600" dirty="0"/>
              <a:t> Med. 2023 Dec 1;48(12):1035–46</a:t>
            </a:r>
            <a:br>
              <a:rPr lang="en-US" sz="1600" dirty="0"/>
            </a:br>
            <a:r>
              <a:rPr lang="en-US" sz="1600" dirty="0"/>
              <a:t>[5]	</a:t>
            </a:r>
            <a:r>
              <a:rPr lang="en-GB" sz="1600" dirty="0">
                <a:solidFill>
                  <a:srgbClr val="000000"/>
                </a:solidFill>
                <a:effectLst/>
                <a:highlight>
                  <a:srgbClr val="FFFFFF"/>
                </a:highlight>
                <a:ea typeface="Times New Roman" panose="02020603050405020304" pitchFamily="18" charset="0"/>
              </a:rPr>
              <a:t>Shiri I, </a:t>
            </a:r>
            <a:r>
              <a:rPr lang="en-GB" sz="1600" dirty="0" err="1">
                <a:solidFill>
                  <a:srgbClr val="000000"/>
                </a:solidFill>
                <a:effectLst/>
                <a:highlight>
                  <a:srgbClr val="FFFFFF"/>
                </a:highlight>
                <a:ea typeface="Times New Roman" panose="02020603050405020304" pitchFamily="18" charset="0"/>
              </a:rPr>
              <a:t>Salimi</a:t>
            </a:r>
            <a:r>
              <a:rPr lang="en-GB" sz="1600" dirty="0">
                <a:solidFill>
                  <a:srgbClr val="000000"/>
                </a:solidFill>
                <a:effectLst/>
                <a:highlight>
                  <a:srgbClr val="FFFFFF"/>
                </a:highlight>
                <a:ea typeface="Times New Roman" panose="02020603050405020304" pitchFamily="18" charset="0"/>
              </a:rPr>
              <a:t> Y, </a:t>
            </a:r>
            <a:r>
              <a:rPr lang="en-GB" sz="1600" dirty="0" err="1">
                <a:solidFill>
                  <a:srgbClr val="000000"/>
                </a:solidFill>
                <a:effectLst/>
                <a:highlight>
                  <a:srgbClr val="FFFFFF"/>
                </a:highlight>
                <a:ea typeface="Times New Roman" panose="02020603050405020304" pitchFamily="18" charset="0"/>
              </a:rPr>
              <a:t>Hervier</a:t>
            </a:r>
            <a:r>
              <a:rPr lang="en-GB" sz="1600" dirty="0">
                <a:solidFill>
                  <a:srgbClr val="000000"/>
                </a:solidFill>
                <a:effectLst/>
                <a:highlight>
                  <a:srgbClr val="FFFFFF"/>
                </a:highlight>
                <a:ea typeface="Times New Roman" panose="02020603050405020304" pitchFamily="18" charset="0"/>
              </a:rPr>
              <a:t> E, </a:t>
            </a:r>
            <a:r>
              <a:rPr lang="en-GB" sz="1600" dirty="0" err="1">
                <a:solidFill>
                  <a:srgbClr val="000000"/>
                </a:solidFill>
                <a:effectLst/>
                <a:highlight>
                  <a:srgbClr val="FFFFFF"/>
                </a:highlight>
                <a:ea typeface="Times New Roman" panose="02020603050405020304" pitchFamily="18" charset="0"/>
              </a:rPr>
              <a:t>Pezzoni</a:t>
            </a:r>
            <a:r>
              <a:rPr lang="en-GB" sz="1600" dirty="0">
                <a:solidFill>
                  <a:srgbClr val="000000"/>
                </a:solidFill>
                <a:effectLst/>
                <a:highlight>
                  <a:srgbClr val="FFFFFF"/>
                </a:highlight>
                <a:ea typeface="Times New Roman" panose="02020603050405020304" pitchFamily="18" charset="0"/>
              </a:rPr>
              <a:t> A, </a:t>
            </a:r>
            <a:r>
              <a:rPr lang="en-GB" sz="1600" dirty="0" err="1">
                <a:solidFill>
                  <a:srgbClr val="000000"/>
                </a:solidFill>
                <a:effectLst/>
                <a:highlight>
                  <a:srgbClr val="FFFFFF"/>
                </a:highlight>
                <a:ea typeface="Times New Roman" panose="02020603050405020304" pitchFamily="18" charset="0"/>
              </a:rPr>
              <a:t>Sanaat</a:t>
            </a:r>
            <a:r>
              <a:rPr lang="en-GB" sz="1600" dirty="0">
                <a:solidFill>
                  <a:srgbClr val="000000"/>
                </a:solidFill>
                <a:effectLst/>
                <a:highlight>
                  <a:srgbClr val="FFFFFF"/>
                </a:highlight>
                <a:ea typeface="Times New Roman" panose="02020603050405020304" pitchFamily="18" charset="0"/>
              </a:rPr>
              <a:t> A, Mostafaei S, et al. Artificial Intelligence-Driven Single-Shot PET Image Artifact Detection and Disentanglement: Toward Routine Clinical Image Quality Assurance. Clin </a:t>
            </a:r>
            <a:r>
              <a:rPr lang="en-GB" sz="1600" dirty="0" err="1">
                <a:solidFill>
                  <a:srgbClr val="000000"/>
                </a:solidFill>
                <a:effectLst/>
                <a:highlight>
                  <a:srgbClr val="FFFFFF"/>
                </a:highlight>
                <a:ea typeface="Times New Roman" panose="02020603050405020304" pitchFamily="18" charset="0"/>
              </a:rPr>
              <a:t>Nucl</a:t>
            </a:r>
            <a:r>
              <a:rPr lang="en-GB" sz="1600" dirty="0">
                <a:solidFill>
                  <a:srgbClr val="000000"/>
                </a:solidFill>
                <a:effectLst/>
                <a:highlight>
                  <a:srgbClr val="FFFFFF"/>
                </a:highlight>
                <a:ea typeface="Times New Roman" panose="02020603050405020304" pitchFamily="18" charset="0"/>
              </a:rPr>
              <a:t> Med. 2023 Dec 1;48(12):1035–46. </a:t>
            </a:r>
            <a:endParaRPr lang="en-US" sz="1600" dirty="0"/>
          </a:p>
        </p:txBody>
      </p:sp>
      <p:sp>
        <p:nvSpPr>
          <p:cNvPr id="6" name="Text Placeholder 5">
            <a:extLst>
              <a:ext uri="{FF2B5EF4-FFF2-40B4-BE49-F238E27FC236}">
                <a16:creationId xmlns:a16="http://schemas.microsoft.com/office/drawing/2014/main" id="{022FA384-4E4C-B02C-42C8-12E757CE765A}"/>
              </a:ext>
            </a:extLst>
          </p:cNvPr>
          <p:cNvSpPr>
            <a:spLocks noGrp="1"/>
          </p:cNvSpPr>
          <p:nvPr>
            <p:ph type="body" idx="1"/>
          </p:nvPr>
        </p:nvSpPr>
        <p:spPr/>
        <p:txBody>
          <a:bodyPr/>
          <a:lstStyle/>
          <a:p>
            <a:r>
              <a:rPr lang="en-GB" dirty="0">
                <a:solidFill>
                  <a:srgbClr val="440255"/>
                </a:solidFill>
              </a:rPr>
              <a:t>References</a:t>
            </a:r>
            <a:endParaRPr lang="en-US" dirty="0">
              <a:solidFill>
                <a:srgbClr val="440255"/>
              </a:solidFill>
            </a:endParaRPr>
          </a:p>
        </p:txBody>
      </p:sp>
      <p:sp>
        <p:nvSpPr>
          <p:cNvPr id="2" name="Slide Number Placeholder 1">
            <a:extLst>
              <a:ext uri="{FF2B5EF4-FFF2-40B4-BE49-F238E27FC236}">
                <a16:creationId xmlns:a16="http://schemas.microsoft.com/office/drawing/2014/main" id="{E45E86D7-553D-C480-7CBF-F3A2FE229A75}"/>
              </a:ext>
            </a:extLst>
          </p:cNvPr>
          <p:cNvSpPr>
            <a:spLocks noGrp="1"/>
          </p:cNvSpPr>
          <p:nvPr>
            <p:ph type="sldNum" sz="quarter" idx="12"/>
          </p:nvPr>
        </p:nvSpPr>
        <p:spPr/>
        <p:txBody>
          <a:bodyPr/>
          <a:lstStyle/>
          <a:p>
            <a:fld id="{A65A5C87-DF58-40C8-B092-1DE63DB4547E}" type="slidenum">
              <a:rPr lang="en-US" smtClean="0"/>
              <a:t>51</a:t>
            </a:fld>
            <a:endParaRPr lang="en-US" dirty="0"/>
          </a:p>
        </p:txBody>
      </p:sp>
    </p:spTree>
    <p:extLst>
      <p:ext uri="{BB962C8B-B14F-4D97-AF65-F5344CB8AC3E}">
        <p14:creationId xmlns:p14="http://schemas.microsoft.com/office/powerpoint/2010/main" val="1146298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54C84-1658-FA39-5B55-BB8246F2A0AC}"/>
              </a:ext>
            </a:extLst>
          </p:cNvPr>
          <p:cNvSpPr>
            <a:spLocks noGrp="1"/>
          </p:cNvSpPr>
          <p:nvPr>
            <p:ph type="sldNum" sz="quarter" idx="12"/>
          </p:nvPr>
        </p:nvSpPr>
        <p:spPr/>
        <p:txBody>
          <a:bodyPr/>
          <a:lstStyle/>
          <a:p>
            <a:fld id="{A65A5C87-DF58-40C8-B092-1DE63DB4547E}" type="slidenum">
              <a:rPr lang="en-US" smtClean="0"/>
              <a:t>52</a:t>
            </a:fld>
            <a:endParaRPr lang="en-US" dirty="0"/>
          </a:p>
        </p:txBody>
      </p:sp>
      <p:pic>
        <p:nvPicPr>
          <p:cNvPr id="4" name="Picture 2" descr="Thank you PNG">
            <a:extLst>
              <a:ext uri="{FF2B5EF4-FFF2-40B4-BE49-F238E27FC236}">
                <a16:creationId xmlns:a16="http://schemas.microsoft.com/office/drawing/2014/main" id="{78A2C255-95B1-9785-AD41-674C797498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2242" y="1327269"/>
            <a:ext cx="6282234" cy="251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25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1337C95-25DC-8275-393B-7F458A176901}"/>
              </a:ext>
            </a:extLst>
          </p:cNvPr>
          <p:cNvSpPr>
            <a:spLocks noGrp="1"/>
          </p:cNvSpPr>
          <p:nvPr>
            <p:ph type="body" idx="1"/>
          </p:nvPr>
        </p:nvSpPr>
        <p:spPr/>
        <p:txBody>
          <a:bodyPr/>
          <a:lstStyle/>
          <a:p>
            <a:r>
              <a:rPr lang="en-US" dirty="0"/>
              <a:t>Metal artifact</a:t>
            </a:r>
          </a:p>
        </p:txBody>
      </p:sp>
      <p:sp>
        <p:nvSpPr>
          <p:cNvPr id="2" name="Slide Number Placeholder 1">
            <a:extLst>
              <a:ext uri="{FF2B5EF4-FFF2-40B4-BE49-F238E27FC236}">
                <a16:creationId xmlns:a16="http://schemas.microsoft.com/office/drawing/2014/main" id="{37E12D76-659A-0972-06C5-7AF12AC3A0AA}"/>
              </a:ext>
            </a:extLst>
          </p:cNvPr>
          <p:cNvSpPr>
            <a:spLocks noGrp="1"/>
          </p:cNvSpPr>
          <p:nvPr>
            <p:ph type="sldNum" sz="quarter" idx="12"/>
          </p:nvPr>
        </p:nvSpPr>
        <p:spPr/>
        <p:txBody>
          <a:bodyPr/>
          <a:lstStyle/>
          <a:p>
            <a:fld id="{A65A5C87-DF58-40C8-B092-1DE63DB4547E}" type="slidenum">
              <a:rPr lang="en-US" smtClean="0"/>
              <a:pPr/>
              <a:t>53</a:t>
            </a:fld>
            <a:endParaRPr lang="en-US" dirty="0"/>
          </a:p>
        </p:txBody>
      </p:sp>
      <p:pic>
        <p:nvPicPr>
          <p:cNvPr id="4" name="Picture 3">
            <a:extLst>
              <a:ext uri="{FF2B5EF4-FFF2-40B4-BE49-F238E27FC236}">
                <a16:creationId xmlns:a16="http://schemas.microsoft.com/office/drawing/2014/main" id="{4E47C04A-ECE5-71B6-E9C0-3961A70CEA9F}"/>
              </a:ext>
            </a:extLst>
          </p:cNvPr>
          <p:cNvPicPr>
            <a:picLocks noChangeAspect="1"/>
          </p:cNvPicPr>
          <p:nvPr/>
        </p:nvPicPr>
        <p:blipFill>
          <a:blip r:embed="rId2"/>
          <a:stretch>
            <a:fillRect/>
          </a:stretch>
        </p:blipFill>
        <p:spPr>
          <a:xfrm>
            <a:off x="1644768" y="1495885"/>
            <a:ext cx="9000000" cy="2937685"/>
          </a:xfrm>
          <a:prstGeom prst="rect">
            <a:avLst/>
          </a:prstGeom>
        </p:spPr>
      </p:pic>
      <p:cxnSp>
        <p:nvCxnSpPr>
          <p:cNvPr id="7" name="Straight Arrow Connector 6">
            <a:extLst>
              <a:ext uri="{FF2B5EF4-FFF2-40B4-BE49-F238E27FC236}">
                <a16:creationId xmlns:a16="http://schemas.microsoft.com/office/drawing/2014/main" id="{B9B4734F-D329-8FD6-2B49-95D0D3040959}"/>
              </a:ext>
            </a:extLst>
          </p:cNvPr>
          <p:cNvCxnSpPr>
            <a:cxnSpLocks/>
          </p:cNvCxnSpPr>
          <p:nvPr/>
        </p:nvCxnSpPr>
        <p:spPr>
          <a:xfrm flipH="1">
            <a:off x="4945748" y="1770742"/>
            <a:ext cx="468081" cy="2576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0A9C3F97-6DED-8982-944E-625DF009B3AB}"/>
              </a:ext>
            </a:extLst>
          </p:cNvPr>
          <p:cNvCxnSpPr>
            <a:cxnSpLocks/>
          </p:cNvCxnSpPr>
          <p:nvPr/>
        </p:nvCxnSpPr>
        <p:spPr>
          <a:xfrm flipH="1">
            <a:off x="7128334" y="1741714"/>
            <a:ext cx="564238" cy="28666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BEA3A5E1-5D63-AFB0-A8D8-0A9F0552F98B}"/>
              </a:ext>
            </a:extLst>
          </p:cNvPr>
          <p:cNvCxnSpPr>
            <a:cxnSpLocks/>
          </p:cNvCxnSpPr>
          <p:nvPr/>
        </p:nvCxnSpPr>
        <p:spPr>
          <a:xfrm flipH="1">
            <a:off x="9310920" y="1748971"/>
            <a:ext cx="522509" cy="28362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1295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6A1B0B-9E9B-8B80-A8AB-B104C87F5AE0}"/>
              </a:ext>
            </a:extLst>
          </p:cNvPr>
          <p:cNvSpPr>
            <a:spLocks noGrp="1"/>
          </p:cNvSpPr>
          <p:nvPr>
            <p:ph type="body" idx="1"/>
          </p:nvPr>
        </p:nvSpPr>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F63FE825-4DAF-B885-8791-D6DEFEE9F9F7}"/>
              </a:ext>
            </a:extLst>
          </p:cNvPr>
          <p:cNvSpPr>
            <a:spLocks noGrp="1"/>
          </p:cNvSpPr>
          <p:nvPr>
            <p:ph type="sldNum" sz="quarter" idx="12"/>
          </p:nvPr>
        </p:nvSpPr>
        <p:spPr/>
        <p:txBody>
          <a:bodyPr/>
          <a:lstStyle/>
          <a:p>
            <a:fld id="{A65A5C87-DF58-40C8-B092-1DE63DB4547E}" type="slidenum">
              <a:rPr lang="en-US" smtClean="0"/>
              <a:pPr/>
              <a:t>54</a:t>
            </a:fld>
            <a:endParaRPr lang="en-US" dirty="0"/>
          </a:p>
        </p:txBody>
      </p:sp>
      <p:pic>
        <p:nvPicPr>
          <p:cNvPr id="6" name="Picture 5">
            <a:extLst>
              <a:ext uri="{FF2B5EF4-FFF2-40B4-BE49-F238E27FC236}">
                <a16:creationId xmlns:a16="http://schemas.microsoft.com/office/drawing/2014/main" id="{7214314B-A7F8-3534-9E2A-D074A7A81FCE}"/>
              </a:ext>
            </a:extLst>
          </p:cNvPr>
          <p:cNvPicPr>
            <a:picLocks noChangeAspect="1"/>
          </p:cNvPicPr>
          <p:nvPr/>
        </p:nvPicPr>
        <p:blipFill>
          <a:blip r:embed="rId2"/>
          <a:stretch>
            <a:fillRect/>
          </a:stretch>
        </p:blipFill>
        <p:spPr>
          <a:xfrm>
            <a:off x="1644768" y="1418542"/>
            <a:ext cx="9000000" cy="3178042"/>
          </a:xfrm>
          <a:prstGeom prst="rect">
            <a:avLst/>
          </a:prstGeom>
        </p:spPr>
      </p:pic>
      <p:cxnSp>
        <p:nvCxnSpPr>
          <p:cNvPr id="4" name="Straight Arrow Connector 3">
            <a:extLst>
              <a:ext uri="{FF2B5EF4-FFF2-40B4-BE49-F238E27FC236}">
                <a16:creationId xmlns:a16="http://schemas.microsoft.com/office/drawing/2014/main" id="{A3CCD410-F0C7-E3D1-5047-EF9541BAC1F8}"/>
              </a:ext>
            </a:extLst>
          </p:cNvPr>
          <p:cNvCxnSpPr>
            <a:cxnSpLocks/>
          </p:cNvCxnSpPr>
          <p:nvPr/>
        </p:nvCxnSpPr>
        <p:spPr>
          <a:xfrm>
            <a:off x="4100286" y="2953657"/>
            <a:ext cx="511633" cy="2866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A466ACFB-AFC5-6906-91CF-CA45916A2A56}"/>
              </a:ext>
            </a:extLst>
          </p:cNvPr>
          <p:cNvCxnSpPr>
            <a:cxnSpLocks/>
          </p:cNvCxnSpPr>
          <p:nvPr/>
        </p:nvCxnSpPr>
        <p:spPr>
          <a:xfrm>
            <a:off x="6270171" y="2968171"/>
            <a:ext cx="524334" cy="27214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88092AAC-353F-6647-71DE-1F202464E05F}"/>
              </a:ext>
            </a:extLst>
          </p:cNvPr>
          <p:cNvCxnSpPr>
            <a:cxnSpLocks/>
          </p:cNvCxnSpPr>
          <p:nvPr/>
        </p:nvCxnSpPr>
        <p:spPr>
          <a:xfrm>
            <a:off x="8447314" y="2953657"/>
            <a:ext cx="529777" cy="29088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1259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D5330B-B028-237B-6D6D-D404BE4D3B8A}"/>
              </a:ext>
            </a:extLst>
          </p:cNvPr>
          <p:cNvSpPr>
            <a:spLocks noGrp="1"/>
          </p:cNvSpPr>
          <p:nvPr>
            <p:ph type="body" idx="1"/>
          </p:nvPr>
        </p:nvSpPr>
        <p:spPr/>
        <p:txBody>
          <a:bodyPr/>
          <a:lstStyle/>
          <a:p>
            <a:r>
              <a:rPr lang="en-GB" dirty="0"/>
              <a:t>???</a:t>
            </a:r>
            <a:endParaRPr lang="en-US" dirty="0"/>
          </a:p>
        </p:txBody>
      </p:sp>
      <p:sp>
        <p:nvSpPr>
          <p:cNvPr id="2" name="Slide Number Placeholder 1">
            <a:extLst>
              <a:ext uri="{FF2B5EF4-FFF2-40B4-BE49-F238E27FC236}">
                <a16:creationId xmlns:a16="http://schemas.microsoft.com/office/drawing/2014/main" id="{480325A9-864E-E7C5-7683-D3CD08FC798E}"/>
              </a:ext>
            </a:extLst>
          </p:cNvPr>
          <p:cNvSpPr>
            <a:spLocks noGrp="1"/>
          </p:cNvSpPr>
          <p:nvPr>
            <p:ph type="sldNum" sz="quarter" idx="12"/>
          </p:nvPr>
        </p:nvSpPr>
        <p:spPr/>
        <p:txBody>
          <a:bodyPr/>
          <a:lstStyle/>
          <a:p>
            <a:fld id="{A65A5C87-DF58-40C8-B092-1DE63DB4547E}" type="slidenum">
              <a:rPr lang="en-US" smtClean="0"/>
              <a:pPr/>
              <a:t>55</a:t>
            </a:fld>
            <a:endParaRPr lang="en-US" dirty="0"/>
          </a:p>
        </p:txBody>
      </p:sp>
      <p:pic>
        <p:nvPicPr>
          <p:cNvPr id="4" name="Picture 3">
            <a:extLst>
              <a:ext uri="{FF2B5EF4-FFF2-40B4-BE49-F238E27FC236}">
                <a16:creationId xmlns:a16="http://schemas.microsoft.com/office/drawing/2014/main" id="{871F1AE5-C801-15C0-55BF-24E3FA27CD87}"/>
              </a:ext>
            </a:extLst>
          </p:cNvPr>
          <p:cNvPicPr>
            <a:picLocks noChangeAspect="1"/>
          </p:cNvPicPr>
          <p:nvPr/>
        </p:nvPicPr>
        <p:blipFill>
          <a:blip r:embed="rId2"/>
          <a:stretch>
            <a:fillRect/>
          </a:stretch>
        </p:blipFill>
        <p:spPr>
          <a:xfrm>
            <a:off x="1644768" y="1615432"/>
            <a:ext cx="9000000" cy="2937685"/>
          </a:xfrm>
          <a:prstGeom prst="rect">
            <a:avLst/>
          </a:prstGeom>
        </p:spPr>
      </p:pic>
    </p:spTree>
    <p:extLst>
      <p:ext uri="{BB962C8B-B14F-4D97-AF65-F5344CB8AC3E}">
        <p14:creationId xmlns:p14="http://schemas.microsoft.com/office/powerpoint/2010/main" val="2767277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1A8B86-6985-9F66-7480-049CE88C1B20}"/>
              </a:ext>
            </a:extLst>
          </p:cNvPr>
          <p:cNvSpPr>
            <a:spLocks noGrp="1"/>
          </p:cNvSpPr>
          <p:nvPr>
            <p:ph type="body" idx="1"/>
          </p:nvPr>
        </p:nvSpPr>
        <p:spPr/>
        <p:txBody>
          <a:bodyPr/>
          <a:lstStyle/>
          <a:p>
            <a:r>
              <a:rPr lang="en-GB" dirty="0"/>
              <a:t>??</a:t>
            </a:r>
            <a:endParaRPr lang="en-US" dirty="0"/>
          </a:p>
        </p:txBody>
      </p:sp>
      <p:sp>
        <p:nvSpPr>
          <p:cNvPr id="2" name="Slide Number Placeholder 1">
            <a:extLst>
              <a:ext uri="{FF2B5EF4-FFF2-40B4-BE49-F238E27FC236}">
                <a16:creationId xmlns:a16="http://schemas.microsoft.com/office/drawing/2014/main" id="{0AEB91FF-2749-0A8F-F740-FD7957C93678}"/>
              </a:ext>
            </a:extLst>
          </p:cNvPr>
          <p:cNvSpPr>
            <a:spLocks noGrp="1"/>
          </p:cNvSpPr>
          <p:nvPr>
            <p:ph type="sldNum" sz="quarter" idx="12"/>
          </p:nvPr>
        </p:nvSpPr>
        <p:spPr/>
        <p:txBody>
          <a:bodyPr/>
          <a:lstStyle/>
          <a:p>
            <a:fld id="{A65A5C87-DF58-40C8-B092-1DE63DB4547E}" type="slidenum">
              <a:rPr lang="en-US" smtClean="0"/>
              <a:pPr/>
              <a:t>56</a:t>
            </a:fld>
            <a:endParaRPr lang="en-US" dirty="0"/>
          </a:p>
        </p:txBody>
      </p:sp>
      <p:pic>
        <p:nvPicPr>
          <p:cNvPr id="4" name="Picture 3">
            <a:extLst>
              <a:ext uri="{FF2B5EF4-FFF2-40B4-BE49-F238E27FC236}">
                <a16:creationId xmlns:a16="http://schemas.microsoft.com/office/drawing/2014/main" id="{0A8F7037-C961-1165-200E-524F1A46B8A3}"/>
              </a:ext>
            </a:extLst>
          </p:cNvPr>
          <p:cNvPicPr>
            <a:picLocks noChangeAspect="1"/>
          </p:cNvPicPr>
          <p:nvPr/>
        </p:nvPicPr>
        <p:blipFill>
          <a:blip r:embed="rId2"/>
          <a:stretch>
            <a:fillRect/>
          </a:stretch>
        </p:blipFill>
        <p:spPr>
          <a:xfrm>
            <a:off x="1644768" y="1615432"/>
            <a:ext cx="9000000" cy="2937685"/>
          </a:xfrm>
          <a:prstGeom prst="rect">
            <a:avLst/>
          </a:prstGeom>
        </p:spPr>
      </p:pic>
    </p:spTree>
    <p:extLst>
      <p:ext uri="{BB962C8B-B14F-4D97-AF65-F5344CB8AC3E}">
        <p14:creationId xmlns:p14="http://schemas.microsoft.com/office/powerpoint/2010/main" val="2866473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EB7D27-DC1F-8841-5ED2-67841229F963}"/>
              </a:ext>
            </a:extLst>
          </p:cNvPr>
          <p:cNvSpPr>
            <a:spLocks noGrp="1"/>
          </p:cNvSpPr>
          <p:nvPr>
            <p:ph type="sldNum" sz="quarter" idx="12"/>
          </p:nvPr>
        </p:nvSpPr>
        <p:spPr/>
        <p:txBody>
          <a:bodyPr/>
          <a:lstStyle/>
          <a:p>
            <a:fld id="{A65A5C87-DF58-40C8-B092-1DE63DB4547E}" type="slidenum">
              <a:rPr lang="en-US" smtClean="0"/>
              <a:pPr/>
              <a:t>57</a:t>
            </a:fld>
            <a:endParaRPr lang="en-US" dirty="0"/>
          </a:p>
        </p:txBody>
      </p:sp>
      <p:pic>
        <p:nvPicPr>
          <p:cNvPr id="4" name="Picture 3">
            <a:extLst>
              <a:ext uri="{FF2B5EF4-FFF2-40B4-BE49-F238E27FC236}">
                <a16:creationId xmlns:a16="http://schemas.microsoft.com/office/drawing/2014/main" id="{76C9E2C1-9DFC-2857-EF14-6A020932C247}"/>
              </a:ext>
            </a:extLst>
          </p:cNvPr>
          <p:cNvPicPr>
            <a:picLocks noChangeAspect="1"/>
          </p:cNvPicPr>
          <p:nvPr/>
        </p:nvPicPr>
        <p:blipFill>
          <a:blip r:embed="rId2"/>
          <a:stretch>
            <a:fillRect/>
          </a:stretch>
        </p:blipFill>
        <p:spPr>
          <a:xfrm>
            <a:off x="2886075" y="2381250"/>
            <a:ext cx="6419850" cy="2095500"/>
          </a:xfrm>
          <a:prstGeom prst="rect">
            <a:avLst/>
          </a:prstGeom>
        </p:spPr>
      </p:pic>
    </p:spTree>
    <p:extLst>
      <p:ext uri="{BB962C8B-B14F-4D97-AF65-F5344CB8AC3E}">
        <p14:creationId xmlns:p14="http://schemas.microsoft.com/office/powerpoint/2010/main" val="972185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0B04E-55D2-7D1C-354E-061580454407}"/>
              </a:ext>
            </a:extLst>
          </p:cNvPr>
          <p:cNvSpPr>
            <a:spLocks noGrp="1"/>
          </p:cNvSpPr>
          <p:nvPr>
            <p:ph type="sldNum" sz="quarter" idx="12"/>
          </p:nvPr>
        </p:nvSpPr>
        <p:spPr/>
        <p:txBody>
          <a:bodyPr/>
          <a:lstStyle/>
          <a:p>
            <a:fld id="{A65A5C87-DF58-40C8-B092-1DE63DB4547E}" type="slidenum">
              <a:rPr lang="en-US" smtClean="0"/>
              <a:pPr/>
              <a:t>58</a:t>
            </a:fld>
            <a:endParaRPr lang="en-US" dirty="0"/>
          </a:p>
        </p:txBody>
      </p:sp>
      <p:pic>
        <p:nvPicPr>
          <p:cNvPr id="4" name="Picture 3">
            <a:extLst>
              <a:ext uri="{FF2B5EF4-FFF2-40B4-BE49-F238E27FC236}">
                <a16:creationId xmlns:a16="http://schemas.microsoft.com/office/drawing/2014/main" id="{CCCB4706-7037-437C-92F3-4C4456F2A9A6}"/>
              </a:ext>
            </a:extLst>
          </p:cNvPr>
          <p:cNvPicPr>
            <a:picLocks noChangeAspect="1"/>
          </p:cNvPicPr>
          <p:nvPr/>
        </p:nvPicPr>
        <p:blipFill>
          <a:blip r:embed="rId2"/>
          <a:stretch>
            <a:fillRect/>
          </a:stretch>
        </p:blipFill>
        <p:spPr>
          <a:xfrm>
            <a:off x="2886075" y="2276475"/>
            <a:ext cx="6419850" cy="2305050"/>
          </a:xfrm>
          <a:prstGeom prst="rect">
            <a:avLst/>
          </a:prstGeom>
        </p:spPr>
      </p:pic>
    </p:spTree>
    <p:extLst>
      <p:ext uri="{BB962C8B-B14F-4D97-AF65-F5344CB8AC3E}">
        <p14:creationId xmlns:p14="http://schemas.microsoft.com/office/powerpoint/2010/main" val="2827519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741BF-958B-FDCB-7051-9768A084868E}"/>
              </a:ext>
            </a:extLst>
          </p:cNvPr>
          <p:cNvSpPr>
            <a:spLocks noGrp="1"/>
          </p:cNvSpPr>
          <p:nvPr>
            <p:ph type="sldNum" sz="quarter" idx="12"/>
          </p:nvPr>
        </p:nvSpPr>
        <p:spPr/>
        <p:txBody>
          <a:bodyPr/>
          <a:lstStyle/>
          <a:p>
            <a:fld id="{A65A5C87-DF58-40C8-B092-1DE63DB4547E}" type="slidenum">
              <a:rPr lang="en-US" smtClean="0"/>
              <a:pPr/>
              <a:t>59</a:t>
            </a:fld>
            <a:endParaRPr lang="en-US" dirty="0"/>
          </a:p>
        </p:txBody>
      </p:sp>
      <p:pic>
        <p:nvPicPr>
          <p:cNvPr id="4" name="Picture 3">
            <a:extLst>
              <a:ext uri="{FF2B5EF4-FFF2-40B4-BE49-F238E27FC236}">
                <a16:creationId xmlns:a16="http://schemas.microsoft.com/office/drawing/2014/main" id="{F87A62D9-6C6B-6DDE-75A2-A991953F6B5F}"/>
              </a:ext>
            </a:extLst>
          </p:cNvPr>
          <p:cNvPicPr>
            <a:picLocks noChangeAspect="1"/>
          </p:cNvPicPr>
          <p:nvPr/>
        </p:nvPicPr>
        <p:blipFill>
          <a:blip r:embed="rId2"/>
          <a:stretch>
            <a:fillRect/>
          </a:stretch>
        </p:blipFill>
        <p:spPr>
          <a:xfrm>
            <a:off x="2886075" y="2276475"/>
            <a:ext cx="6419850" cy="2305050"/>
          </a:xfrm>
          <a:prstGeom prst="rect">
            <a:avLst/>
          </a:prstGeom>
        </p:spPr>
      </p:pic>
    </p:spTree>
    <p:extLst>
      <p:ext uri="{BB962C8B-B14F-4D97-AF65-F5344CB8AC3E}">
        <p14:creationId xmlns:p14="http://schemas.microsoft.com/office/powerpoint/2010/main" val="3120530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E0060"/>
        </a:solidFill>
        <a:effectLst/>
      </p:bgPr>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28DBEA1B-2420-3DEB-2205-A1D9B1F3FFB8}"/>
              </a:ext>
            </a:extLst>
          </p:cNvPr>
          <p:cNvSpPr>
            <a:spLocks noGrp="1"/>
          </p:cNvSpPr>
          <p:nvPr>
            <p:ph type="body" idx="1"/>
          </p:nvPr>
        </p:nvSpPr>
        <p:spPr/>
        <p:txBody>
          <a:bodyPr>
            <a:normAutofit/>
          </a:bodyPr>
          <a:lstStyle/>
          <a:p>
            <a:r>
              <a:rPr lang="en-GB" sz="2000" b="1" dirty="0">
                <a:solidFill>
                  <a:schemeClr val="tx1">
                    <a:lumMod val="95000"/>
                    <a:lumOff val="5000"/>
                  </a:schemeClr>
                </a:solidFill>
                <a:latin typeface="+mj-lt"/>
                <a:ea typeface="宋体" pitchFamily="2" charset="-122"/>
                <a:cs typeface="Times New Roman" panose="02020603050405020304" pitchFamily="18" charset="0"/>
              </a:rPr>
              <a:t>Data flow in a PET/CT scanner [1]</a:t>
            </a:r>
          </a:p>
        </p:txBody>
      </p:sp>
      <p:sp>
        <p:nvSpPr>
          <p:cNvPr id="6" name="Slide Number Placeholder 5">
            <a:extLst>
              <a:ext uri="{FF2B5EF4-FFF2-40B4-BE49-F238E27FC236}">
                <a16:creationId xmlns:a16="http://schemas.microsoft.com/office/drawing/2014/main" id="{9008ADE5-EAB8-AB4E-23E7-B8BE6A3672C2}"/>
              </a:ext>
            </a:extLst>
          </p:cNvPr>
          <p:cNvSpPr>
            <a:spLocks noGrp="1"/>
          </p:cNvSpPr>
          <p:nvPr>
            <p:ph type="sldNum" sz="quarter" idx="12"/>
          </p:nvPr>
        </p:nvSpPr>
        <p:spPr/>
        <p:txBody>
          <a:bodyPr/>
          <a:lstStyle/>
          <a:p>
            <a:fld id="{A65A5C87-DF58-40C8-B092-1DE63DB4547E}" type="slidenum">
              <a:rPr lang="en-US" smtClean="0">
                <a:solidFill>
                  <a:schemeClr val="tx1"/>
                </a:solidFill>
                <a:latin typeface="+mj-lt"/>
              </a:rPr>
              <a:t>6</a:t>
            </a:fld>
            <a:endParaRPr lang="en-US" dirty="0">
              <a:solidFill>
                <a:schemeClr val="tx1"/>
              </a:solidFill>
              <a:latin typeface="+mj-lt"/>
            </a:endParaRPr>
          </a:p>
        </p:txBody>
      </p:sp>
      <p:grpSp>
        <p:nvGrpSpPr>
          <p:cNvPr id="9" name="Group 5">
            <a:extLst>
              <a:ext uri="{FF2B5EF4-FFF2-40B4-BE49-F238E27FC236}">
                <a16:creationId xmlns:a16="http://schemas.microsoft.com/office/drawing/2014/main" id="{37E9FD40-67BE-F96C-409F-33EAFD867F68}"/>
              </a:ext>
            </a:extLst>
          </p:cNvPr>
          <p:cNvGrpSpPr>
            <a:grpSpLocks/>
          </p:cNvGrpSpPr>
          <p:nvPr/>
        </p:nvGrpSpPr>
        <p:grpSpPr bwMode="auto">
          <a:xfrm>
            <a:off x="2175453" y="1405250"/>
            <a:ext cx="7537660" cy="2827267"/>
            <a:chOff x="624" y="1344"/>
            <a:chExt cx="4176" cy="1632"/>
          </a:xfrm>
        </p:grpSpPr>
        <p:sp>
          <p:nvSpPr>
            <p:cNvPr id="10" name="AutoShape 6">
              <a:extLst>
                <a:ext uri="{FF2B5EF4-FFF2-40B4-BE49-F238E27FC236}">
                  <a16:creationId xmlns:a16="http://schemas.microsoft.com/office/drawing/2014/main" id="{39B678CE-543E-5191-69BE-0CEC84F2F060}"/>
                </a:ext>
              </a:extLst>
            </p:cNvPr>
            <p:cNvSpPr>
              <a:spLocks noChangeArrowheads="1"/>
            </p:cNvSpPr>
            <p:nvPr/>
          </p:nvSpPr>
          <p:spPr bwMode="auto">
            <a:xfrm>
              <a:off x="624" y="1536"/>
              <a:ext cx="816"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mj-lt"/>
                </a:rPr>
                <a:t>X-ray acquisition</a:t>
              </a:r>
            </a:p>
          </p:txBody>
        </p:sp>
        <p:sp>
          <p:nvSpPr>
            <p:cNvPr id="11" name="AutoShape 7">
              <a:extLst>
                <a:ext uri="{FF2B5EF4-FFF2-40B4-BE49-F238E27FC236}">
                  <a16:creationId xmlns:a16="http://schemas.microsoft.com/office/drawing/2014/main" id="{884361EB-CCBA-F714-3BBA-4EA12E640852}"/>
                </a:ext>
              </a:extLst>
            </p:cNvPr>
            <p:cNvSpPr>
              <a:spLocks noChangeArrowheads="1"/>
            </p:cNvSpPr>
            <p:nvPr/>
          </p:nvSpPr>
          <p:spPr bwMode="auto">
            <a:xfrm>
              <a:off x="2910" y="1536"/>
              <a:ext cx="1074"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mj-lt"/>
                </a:rPr>
                <a:t>Anatomical (CT) Reconstruction</a:t>
              </a:r>
            </a:p>
          </p:txBody>
        </p:sp>
        <p:cxnSp>
          <p:nvCxnSpPr>
            <p:cNvPr id="12" name="AutoShape 8">
              <a:extLst>
                <a:ext uri="{FF2B5EF4-FFF2-40B4-BE49-F238E27FC236}">
                  <a16:creationId xmlns:a16="http://schemas.microsoft.com/office/drawing/2014/main" id="{E6A2F48A-859D-23F3-2970-E924B232BAD7}"/>
                </a:ext>
              </a:extLst>
            </p:cNvPr>
            <p:cNvCxnSpPr>
              <a:cxnSpLocks noChangeShapeType="1"/>
              <a:stCxn id="10" idx="3"/>
              <a:endCxn id="11" idx="1"/>
            </p:cNvCxnSpPr>
            <p:nvPr/>
          </p:nvCxnSpPr>
          <p:spPr bwMode="auto">
            <a:xfrm>
              <a:off x="1440" y="1728"/>
              <a:ext cx="1470" cy="0"/>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13" name="AutoShape 9">
              <a:extLst>
                <a:ext uri="{FF2B5EF4-FFF2-40B4-BE49-F238E27FC236}">
                  <a16:creationId xmlns:a16="http://schemas.microsoft.com/office/drawing/2014/main" id="{370472FF-0412-ACF5-2819-289A04671D5C}"/>
                </a:ext>
              </a:extLst>
            </p:cNvPr>
            <p:cNvSpPr>
              <a:spLocks noChangeArrowheads="1"/>
            </p:cNvSpPr>
            <p:nvPr/>
          </p:nvSpPr>
          <p:spPr bwMode="auto">
            <a:xfrm>
              <a:off x="624" y="2544"/>
              <a:ext cx="816" cy="384"/>
            </a:xfrm>
            <a:prstGeom prst="roundRect">
              <a:avLst>
                <a:gd name="adj" fmla="val 16667"/>
              </a:avLst>
            </a:prstGeom>
            <a:solidFill>
              <a:srgbClr val="CCFFFF"/>
            </a:solidFill>
            <a:ln w="12700">
              <a:solidFill>
                <a:schemeClr val="bg1"/>
              </a:solidFill>
              <a:round/>
              <a:headEnd/>
              <a:tailEnd/>
            </a:ln>
          </p:spPr>
          <p:txBody>
            <a:bodyPr anchor="ctr"/>
            <a:lstStyle/>
            <a:p>
              <a:pPr algn="ctr"/>
              <a:r>
                <a:rPr lang="en-US" altLang="LID4096" sz="1400" dirty="0">
                  <a:latin typeface="+mj-lt"/>
                </a:rPr>
                <a:t>PET Emission Acquisition</a:t>
              </a:r>
            </a:p>
          </p:txBody>
        </p:sp>
        <p:cxnSp>
          <p:nvCxnSpPr>
            <p:cNvPr id="14" name="AutoShape 10">
              <a:extLst>
                <a:ext uri="{FF2B5EF4-FFF2-40B4-BE49-F238E27FC236}">
                  <a16:creationId xmlns:a16="http://schemas.microsoft.com/office/drawing/2014/main" id="{EC192593-DEF2-F80D-4E3D-035EF90A7C65}"/>
                </a:ext>
              </a:extLst>
            </p:cNvPr>
            <p:cNvCxnSpPr>
              <a:cxnSpLocks noChangeShapeType="1"/>
              <a:stCxn id="11" idx="3"/>
              <a:endCxn id="15" idx="2"/>
            </p:cNvCxnSpPr>
            <p:nvPr/>
          </p:nvCxnSpPr>
          <p:spPr bwMode="auto">
            <a:xfrm>
              <a:off x="3984" y="1728"/>
              <a:ext cx="216" cy="3"/>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15" name="AutoShape 11">
              <a:extLst>
                <a:ext uri="{FF2B5EF4-FFF2-40B4-BE49-F238E27FC236}">
                  <a16:creationId xmlns:a16="http://schemas.microsoft.com/office/drawing/2014/main" id="{CF5ACC8A-DD04-A96A-17A9-3DE5C0E18C36}"/>
                </a:ext>
              </a:extLst>
            </p:cNvPr>
            <p:cNvSpPr>
              <a:spLocks noChangeArrowheads="1"/>
            </p:cNvSpPr>
            <p:nvPr/>
          </p:nvSpPr>
          <p:spPr bwMode="auto">
            <a:xfrm>
              <a:off x="4200" y="1344"/>
              <a:ext cx="600" cy="624"/>
            </a:xfrm>
            <a:prstGeom prst="cube">
              <a:avLst>
                <a:gd name="adj" fmla="val 25000"/>
              </a:avLst>
            </a:prstGeom>
            <a:solidFill>
              <a:schemeClr val="bg1"/>
            </a:solidFill>
            <a:ln w="9525">
              <a:solidFill>
                <a:schemeClr val="tx1"/>
              </a:solidFill>
              <a:miter lim="800000"/>
              <a:headEnd/>
              <a:tailEnd/>
            </a:ln>
          </p:spPr>
          <p:txBody>
            <a:bodyPr anchor="ctr"/>
            <a:lstStyle/>
            <a:p>
              <a:pPr algn="ctr"/>
              <a:r>
                <a:rPr lang="en-US" altLang="LID4096" sz="1400" dirty="0">
                  <a:latin typeface="+mj-lt"/>
                </a:rPr>
                <a:t>CT Image</a:t>
              </a:r>
            </a:p>
          </p:txBody>
        </p:sp>
        <p:sp>
          <p:nvSpPr>
            <p:cNvPr id="16" name="AutoShape 12">
              <a:extLst>
                <a:ext uri="{FF2B5EF4-FFF2-40B4-BE49-F238E27FC236}">
                  <a16:creationId xmlns:a16="http://schemas.microsoft.com/office/drawing/2014/main" id="{8F09BBC0-CC99-4761-5EB8-A2AB13CBC592}"/>
                </a:ext>
              </a:extLst>
            </p:cNvPr>
            <p:cNvSpPr>
              <a:spLocks noChangeArrowheads="1"/>
            </p:cNvSpPr>
            <p:nvPr/>
          </p:nvSpPr>
          <p:spPr bwMode="auto">
            <a:xfrm>
              <a:off x="2910" y="2016"/>
              <a:ext cx="1074"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mj-lt"/>
                </a:rPr>
                <a:t>Translate CT to PET Energy (511 keV)</a:t>
              </a:r>
            </a:p>
          </p:txBody>
        </p:sp>
        <p:cxnSp>
          <p:nvCxnSpPr>
            <p:cNvPr id="17" name="AutoShape 13">
              <a:extLst>
                <a:ext uri="{FF2B5EF4-FFF2-40B4-BE49-F238E27FC236}">
                  <a16:creationId xmlns:a16="http://schemas.microsoft.com/office/drawing/2014/main" id="{37AD3460-86AA-0BF3-B78D-EA81081B7102}"/>
                </a:ext>
              </a:extLst>
            </p:cNvPr>
            <p:cNvCxnSpPr>
              <a:cxnSpLocks noChangeShapeType="1"/>
              <a:stCxn id="15" idx="3"/>
              <a:endCxn id="16" idx="3"/>
            </p:cNvCxnSpPr>
            <p:nvPr/>
          </p:nvCxnSpPr>
          <p:spPr bwMode="auto">
            <a:xfrm rot="5400000">
              <a:off x="4085" y="1867"/>
              <a:ext cx="240" cy="441"/>
            </a:xfrm>
            <a:prstGeom prst="bentConnector2">
              <a:avLst/>
            </a:prstGeom>
            <a:noFill/>
            <a:ln w="12700">
              <a:solidFill>
                <a:schemeClr val="bg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18" name="AutoShape 14">
              <a:extLst>
                <a:ext uri="{FF2B5EF4-FFF2-40B4-BE49-F238E27FC236}">
                  <a16:creationId xmlns:a16="http://schemas.microsoft.com/office/drawing/2014/main" id="{B0DF5222-B93F-61D3-EAB8-7C592FEAB83C}"/>
                </a:ext>
              </a:extLst>
            </p:cNvPr>
            <p:cNvSpPr>
              <a:spLocks noChangeArrowheads="1"/>
            </p:cNvSpPr>
            <p:nvPr/>
          </p:nvSpPr>
          <p:spPr bwMode="auto">
            <a:xfrm>
              <a:off x="1656" y="2016"/>
              <a:ext cx="1032" cy="384"/>
            </a:xfrm>
            <a:prstGeom prst="roundRect">
              <a:avLst>
                <a:gd name="adj" fmla="val 16667"/>
              </a:avLst>
            </a:prstGeom>
            <a:solidFill>
              <a:srgbClr val="FFFF00"/>
            </a:solidFill>
            <a:ln w="9525">
              <a:solidFill>
                <a:schemeClr val="tx1"/>
              </a:solidFill>
              <a:round/>
              <a:headEnd/>
              <a:tailEnd/>
            </a:ln>
          </p:spPr>
          <p:txBody>
            <a:bodyPr anchor="ctr"/>
            <a:lstStyle/>
            <a:p>
              <a:pPr algn="ctr"/>
              <a:r>
                <a:rPr lang="en-US" altLang="LID4096" sz="1400" dirty="0">
                  <a:latin typeface="+mj-lt"/>
                </a:rPr>
                <a:t>Smooth to PET Resolution</a:t>
              </a:r>
            </a:p>
          </p:txBody>
        </p:sp>
        <p:cxnSp>
          <p:nvCxnSpPr>
            <p:cNvPr id="19" name="AutoShape 15">
              <a:extLst>
                <a:ext uri="{FF2B5EF4-FFF2-40B4-BE49-F238E27FC236}">
                  <a16:creationId xmlns:a16="http://schemas.microsoft.com/office/drawing/2014/main" id="{B4A21236-23A5-0253-6AB0-83B40CD749BC}"/>
                </a:ext>
              </a:extLst>
            </p:cNvPr>
            <p:cNvCxnSpPr>
              <a:cxnSpLocks noChangeShapeType="1"/>
              <a:stCxn id="16" idx="1"/>
              <a:endCxn id="18" idx="3"/>
            </p:cNvCxnSpPr>
            <p:nvPr/>
          </p:nvCxnSpPr>
          <p:spPr bwMode="auto">
            <a:xfrm flipH="1">
              <a:off x="2688" y="2208"/>
              <a:ext cx="222" cy="0"/>
            </a:xfrm>
            <a:prstGeom prst="straightConnector1">
              <a:avLst/>
            </a:prstGeom>
            <a:noFill/>
            <a:ln w="12700">
              <a:solidFill>
                <a:schemeClr val="bg1"/>
              </a:solidFill>
              <a:prstDash val="dash"/>
              <a:round/>
              <a:headEnd/>
              <a:tailEnd type="triangle" w="med" len="med"/>
            </a:ln>
            <a:extLst>
              <a:ext uri="{909E8E84-426E-40DD-AFC4-6F175D3DCCD1}">
                <a14:hiddenFill xmlns:a14="http://schemas.microsoft.com/office/drawing/2010/main">
                  <a:noFill/>
                </a14:hiddenFill>
              </a:ext>
            </a:extLst>
          </p:spPr>
        </p:cxnSp>
        <p:sp>
          <p:nvSpPr>
            <p:cNvPr id="20" name="AutoShape 16">
              <a:extLst>
                <a:ext uri="{FF2B5EF4-FFF2-40B4-BE49-F238E27FC236}">
                  <a16:creationId xmlns:a16="http://schemas.microsoft.com/office/drawing/2014/main" id="{3C4DB14F-90C6-91FC-E4AB-9C550594C8B9}"/>
                </a:ext>
              </a:extLst>
            </p:cNvPr>
            <p:cNvSpPr>
              <a:spLocks noChangeArrowheads="1"/>
            </p:cNvSpPr>
            <p:nvPr/>
          </p:nvSpPr>
          <p:spPr bwMode="auto">
            <a:xfrm>
              <a:off x="1614" y="2544"/>
              <a:ext cx="1074" cy="384"/>
            </a:xfrm>
            <a:prstGeom prst="roundRect">
              <a:avLst>
                <a:gd name="adj" fmla="val 16667"/>
              </a:avLst>
            </a:prstGeom>
            <a:solidFill>
              <a:srgbClr val="92D050"/>
            </a:solidFill>
            <a:ln w="12700">
              <a:solidFill>
                <a:schemeClr val="bg1"/>
              </a:solidFill>
              <a:round/>
              <a:headEnd/>
              <a:tailEnd/>
            </a:ln>
          </p:spPr>
          <p:txBody>
            <a:bodyPr anchor="ctr"/>
            <a:lstStyle/>
            <a:p>
              <a:pPr algn="ctr"/>
              <a:r>
                <a:rPr lang="en-US" altLang="LID4096" sz="1400" dirty="0">
                  <a:latin typeface="+mj-lt"/>
                </a:rPr>
                <a:t>Attenuation/Scatter Correct PET Emission Data</a:t>
              </a:r>
            </a:p>
          </p:txBody>
        </p:sp>
        <p:cxnSp>
          <p:nvCxnSpPr>
            <p:cNvPr id="21" name="AutoShape 17">
              <a:extLst>
                <a:ext uri="{FF2B5EF4-FFF2-40B4-BE49-F238E27FC236}">
                  <a16:creationId xmlns:a16="http://schemas.microsoft.com/office/drawing/2014/main" id="{030A1C5B-123E-A070-23C8-C46C80E619F8}"/>
                </a:ext>
              </a:extLst>
            </p:cNvPr>
            <p:cNvCxnSpPr>
              <a:cxnSpLocks noChangeShapeType="1"/>
              <a:stCxn id="18" idx="2"/>
            </p:cNvCxnSpPr>
            <p:nvPr/>
          </p:nvCxnSpPr>
          <p:spPr bwMode="auto">
            <a:xfrm>
              <a:off x="2172" y="2400"/>
              <a:ext cx="0" cy="122"/>
            </a:xfrm>
            <a:prstGeom prst="straightConnector1">
              <a:avLst/>
            </a:prstGeom>
            <a:noFill/>
            <a:ln w="19050">
              <a:solidFill>
                <a:schemeClr val="bg1"/>
              </a:solidFill>
              <a:prstDash val="dash"/>
              <a:round/>
              <a:headEnd/>
              <a:tailEnd type="triangle" w="med" len="med"/>
            </a:ln>
            <a:extLst>
              <a:ext uri="{909E8E84-426E-40DD-AFC4-6F175D3DCCD1}">
                <a14:hiddenFill xmlns:a14="http://schemas.microsoft.com/office/drawing/2010/main">
                  <a:noFill/>
                </a14:hiddenFill>
              </a:ext>
            </a:extLst>
          </p:spPr>
        </p:cxnSp>
        <p:cxnSp>
          <p:nvCxnSpPr>
            <p:cNvPr id="22" name="AutoShape 18">
              <a:extLst>
                <a:ext uri="{FF2B5EF4-FFF2-40B4-BE49-F238E27FC236}">
                  <a16:creationId xmlns:a16="http://schemas.microsoft.com/office/drawing/2014/main" id="{F2E4FAC3-A13B-9F1A-8EAF-91971DC927DA}"/>
                </a:ext>
              </a:extLst>
            </p:cNvPr>
            <p:cNvCxnSpPr>
              <a:cxnSpLocks noChangeShapeType="1"/>
              <a:stCxn id="13" idx="3"/>
              <a:endCxn id="20" idx="1"/>
            </p:cNvCxnSpPr>
            <p:nvPr/>
          </p:nvCxnSpPr>
          <p:spPr bwMode="auto">
            <a:xfrm>
              <a:off x="1440" y="2736"/>
              <a:ext cx="174" cy="0"/>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3" name="AutoShape 19">
              <a:extLst>
                <a:ext uri="{FF2B5EF4-FFF2-40B4-BE49-F238E27FC236}">
                  <a16:creationId xmlns:a16="http://schemas.microsoft.com/office/drawing/2014/main" id="{4A1C4F35-BE04-934B-37AE-40DE72DDF7F1}"/>
                </a:ext>
              </a:extLst>
            </p:cNvPr>
            <p:cNvSpPr>
              <a:spLocks noChangeArrowheads="1"/>
            </p:cNvSpPr>
            <p:nvPr/>
          </p:nvSpPr>
          <p:spPr bwMode="auto">
            <a:xfrm>
              <a:off x="2910" y="2544"/>
              <a:ext cx="1074" cy="384"/>
            </a:xfrm>
            <a:prstGeom prst="roundRect">
              <a:avLst>
                <a:gd name="adj" fmla="val 16667"/>
              </a:avLst>
            </a:prstGeom>
            <a:solidFill>
              <a:srgbClr val="92D050"/>
            </a:solidFill>
            <a:ln w="12700">
              <a:solidFill>
                <a:schemeClr val="bg1"/>
              </a:solidFill>
              <a:round/>
              <a:headEnd/>
              <a:tailEnd/>
            </a:ln>
          </p:spPr>
          <p:txBody>
            <a:bodyPr anchor="ctr"/>
            <a:lstStyle/>
            <a:p>
              <a:pPr algn="ctr"/>
              <a:r>
                <a:rPr lang="en-US" altLang="LID4096" sz="1400" dirty="0">
                  <a:latin typeface="+mj-lt"/>
                </a:rPr>
                <a:t>Functional (PET) Reconstruction</a:t>
              </a:r>
            </a:p>
          </p:txBody>
        </p:sp>
        <p:cxnSp>
          <p:nvCxnSpPr>
            <p:cNvPr id="24" name="AutoShape 20">
              <a:extLst>
                <a:ext uri="{FF2B5EF4-FFF2-40B4-BE49-F238E27FC236}">
                  <a16:creationId xmlns:a16="http://schemas.microsoft.com/office/drawing/2014/main" id="{B2778346-8CAC-E176-E205-1BDECF4B67AA}"/>
                </a:ext>
              </a:extLst>
            </p:cNvPr>
            <p:cNvCxnSpPr>
              <a:cxnSpLocks noChangeShapeType="1"/>
              <a:stCxn id="23" idx="3"/>
              <a:endCxn id="25" idx="2"/>
            </p:cNvCxnSpPr>
            <p:nvPr/>
          </p:nvCxnSpPr>
          <p:spPr bwMode="auto">
            <a:xfrm>
              <a:off x="3984" y="2736"/>
              <a:ext cx="216" cy="3"/>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5" name="AutoShape 21">
              <a:extLst>
                <a:ext uri="{FF2B5EF4-FFF2-40B4-BE49-F238E27FC236}">
                  <a16:creationId xmlns:a16="http://schemas.microsoft.com/office/drawing/2014/main" id="{057ED916-1C6F-A5B4-5991-792A9DE81D60}"/>
                </a:ext>
              </a:extLst>
            </p:cNvPr>
            <p:cNvSpPr>
              <a:spLocks noChangeArrowheads="1"/>
            </p:cNvSpPr>
            <p:nvPr/>
          </p:nvSpPr>
          <p:spPr bwMode="auto">
            <a:xfrm>
              <a:off x="4200" y="2352"/>
              <a:ext cx="600" cy="624"/>
            </a:xfrm>
            <a:prstGeom prst="cube">
              <a:avLst>
                <a:gd name="adj" fmla="val 25000"/>
              </a:avLst>
            </a:prstGeom>
            <a:solidFill>
              <a:srgbClr val="00B050"/>
            </a:solidFill>
            <a:ln w="9525">
              <a:solidFill>
                <a:schemeClr val="tx1"/>
              </a:solidFill>
              <a:miter lim="800000"/>
              <a:headEnd/>
              <a:tailEnd/>
            </a:ln>
          </p:spPr>
          <p:txBody>
            <a:bodyPr anchor="ctr"/>
            <a:lstStyle/>
            <a:p>
              <a:pPr algn="ctr"/>
              <a:r>
                <a:rPr lang="en-US" altLang="LID4096" sz="1400" dirty="0">
                  <a:solidFill>
                    <a:schemeClr val="bg1"/>
                  </a:solidFill>
                  <a:latin typeface="+mj-lt"/>
                </a:rPr>
                <a:t>PET Image</a:t>
              </a:r>
            </a:p>
          </p:txBody>
        </p:sp>
        <p:cxnSp>
          <p:nvCxnSpPr>
            <p:cNvPr id="26" name="AutoShape 22">
              <a:extLst>
                <a:ext uri="{FF2B5EF4-FFF2-40B4-BE49-F238E27FC236}">
                  <a16:creationId xmlns:a16="http://schemas.microsoft.com/office/drawing/2014/main" id="{A2BEEA63-8EAC-2869-2F6A-4850D857F3C6}"/>
                </a:ext>
              </a:extLst>
            </p:cNvPr>
            <p:cNvCxnSpPr>
              <a:cxnSpLocks noChangeShapeType="1"/>
              <a:stCxn id="20" idx="3"/>
              <a:endCxn id="23" idx="1"/>
            </p:cNvCxnSpPr>
            <p:nvPr/>
          </p:nvCxnSpPr>
          <p:spPr bwMode="auto">
            <a:xfrm>
              <a:off x="2688" y="2736"/>
              <a:ext cx="222" cy="0"/>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216259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6C2476-DB59-04E0-2D52-9AA8270E2922}"/>
              </a:ext>
            </a:extLst>
          </p:cNvPr>
          <p:cNvSpPr>
            <a:spLocks noGrp="1"/>
          </p:cNvSpPr>
          <p:nvPr>
            <p:ph type="sldNum" sz="quarter" idx="12"/>
          </p:nvPr>
        </p:nvSpPr>
        <p:spPr/>
        <p:txBody>
          <a:bodyPr/>
          <a:lstStyle/>
          <a:p>
            <a:fld id="{A65A5C87-DF58-40C8-B092-1DE63DB4547E}" type="slidenum">
              <a:rPr lang="en-US" smtClean="0"/>
              <a:pPr/>
              <a:t>60</a:t>
            </a:fld>
            <a:endParaRPr lang="en-US" dirty="0"/>
          </a:p>
        </p:txBody>
      </p:sp>
      <p:pic>
        <p:nvPicPr>
          <p:cNvPr id="4" name="Picture 3">
            <a:extLst>
              <a:ext uri="{FF2B5EF4-FFF2-40B4-BE49-F238E27FC236}">
                <a16:creationId xmlns:a16="http://schemas.microsoft.com/office/drawing/2014/main" id="{B22D9AB3-10C2-CB38-853F-9967FE10A957}"/>
              </a:ext>
            </a:extLst>
          </p:cNvPr>
          <p:cNvPicPr>
            <a:picLocks noChangeAspect="1"/>
          </p:cNvPicPr>
          <p:nvPr/>
        </p:nvPicPr>
        <p:blipFill>
          <a:blip r:embed="rId2"/>
          <a:stretch>
            <a:fillRect/>
          </a:stretch>
        </p:blipFill>
        <p:spPr>
          <a:xfrm>
            <a:off x="1644768" y="1475469"/>
            <a:ext cx="9000000" cy="3178042"/>
          </a:xfrm>
          <a:prstGeom prst="rect">
            <a:avLst/>
          </a:prstGeom>
        </p:spPr>
      </p:pic>
      <p:cxnSp>
        <p:nvCxnSpPr>
          <p:cNvPr id="7" name="Straight Connector 6">
            <a:extLst>
              <a:ext uri="{FF2B5EF4-FFF2-40B4-BE49-F238E27FC236}">
                <a16:creationId xmlns:a16="http://schemas.microsoft.com/office/drawing/2014/main" id="{B52E8F6A-CAD7-4E7B-D781-1565B2DEA821}"/>
              </a:ext>
            </a:extLst>
          </p:cNvPr>
          <p:cNvCxnSpPr/>
          <p:nvPr/>
        </p:nvCxnSpPr>
        <p:spPr>
          <a:xfrm>
            <a:off x="2075543" y="2946399"/>
            <a:ext cx="5384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161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6F0D7A-A1E4-B729-B292-997EB2F6DEC6}"/>
              </a:ext>
            </a:extLst>
          </p:cNvPr>
          <p:cNvSpPr>
            <a:spLocks noGrp="1"/>
          </p:cNvSpPr>
          <p:nvPr>
            <p:ph type="sldNum" sz="quarter" idx="12"/>
          </p:nvPr>
        </p:nvSpPr>
        <p:spPr/>
        <p:txBody>
          <a:bodyPr/>
          <a:lstStyle/>
          <a:p>
            <a:fld id="{A65A5C87-DF58-40C8-B092-1DE63DB4547E}" type="slidenum">
              <a:rPr lang="en-US" smtClean="0"/>
              <a:pPr/>
              <a:t>61</a:t>
            </a:fld>
            <a:endParaRPr lang="en-US" dirty="0"/>
          </a:p>
        </p:txBody>
      </p:sp>
      <p:pic>
        <p:nvPicPr>
          <p:cNvPr id="4" name="Picture 3">
            <a:extLst>
              <a:ext uri="{FF2B5EF4-FFF2-40B4-BE49-F238E27FC236}">
                <a16:creationId xmlns:a16="http://schemas.microsoft.com/office/drawing/2014/main" id="{4E8BD5D2-238F-E70E-C309-278CFAD14FC0}"/>
              </a:ext>
            </a:extLst>
          </p:cNvPr>
          <p:cNvPicPr>
            <a:picLocks noChangeAspect="1"/>
          </p:cNvPicPr>
          <p:nvPr/>
        </p:nvPicPr>
        <p:blipFill>
          <a:blip r:embed="rId2"/>
          <a:stretch>
            <a:fillRect/>
          </a:stretch>
        </p:blipFill>
        <p:spPr>
          <a:xfrm>
            <a:off x="2886075" y="2295525"/>
            <a:ext cx="6419850" cy="2266950"/>
          </a:xfrm>
          <a:prstGeom prst="rect">
            <a:avLst/>
          </a:prstGeom>
        </p:spPr>
      </p:pic>
    </p:spTree>
    <p:extLst>
      <p:ext uri="{BB962C8B-B14F-4D97-AF65-F5344CB8AC3E}">
        <p14:creationId xmlns:p14="http://schemas.microsoft.com/office/powerpoint/2010/main" val="1979872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F490B2-E29D-FC9D-0540-26CBBBF3358B}"/>
              </a:ext>
            </a:extLst>
          </p:cNvPr>
          <p:cNvSpPr>
            <a:spLocks noGrp="1"/>
          </p:cNvSpPr>
          <p:nvPr>
            <p:ph type="sldNum" sz="quarter" idx="12"/>
          </p:nvPr>
        </p:nvSpPr>
        <p:spPr/>
        <p:txBody>
          <a:bodyPr/>
          <a:lstStyle/>
          <a:p>
            <a:fld id="{A65A5C87-DF58-40C8-B092-1DE63DB4547E}" type="slidenum">
              <a:rPr lang="en-US" smtClean="0"/>
              <a:pPr/>
              <a:t>62</a:t>
            </a:fld>
            <a:endParaRPr lang="en-US" dirty="0"/>
          </a:p>
        </p:txBody>
      </p:sp>
      <p:pic>
        <p:nvPicPr>
          <p:cNvPr id="4" name="Picture 3">
            <a:extLst>
              <a:ext uri="{FF2B5EF4-FFF2-40B4-BE49-F238E27FC236}">
                <a16:creationId xmlns:a16="http://schemas.microsoft.com/office/drawing/2014/main" id="{022908D2-48FF-1242-4E79-DD11DAD8D216}"/>
              </a:ext>
            </a:extLst>
          </p:cNvPr>
          <p:cNvPicPr>
            <a:picLocks noChangeAspect="1"/>
          </p:cNvPicPr>
          <p:nvPr/>
        </p:nvPicPr>
        <p:blipFill>
          <a:blip r:embed="rId2"/>
          <a:stretch>
            <a:fillRect/>
          </a:stretch>
        </p:blipFill>
        <p:spPr>
          <a:xfrm>
            <a:off x="2886075" y="2295525"/>
            <a:ext cx="6419850" cy="2266950"/>
          </a:xfrm>
          <a:prstGeom prst="rect">
            <a:avLst/>
          </a:prstGeom>
        </p:spPr>
      </p:pic>
    </p:spTree>
    <p:extLst>
      <p:ext uri="{BB962C8B-B14F-4D97-AF65-F5344CB8AC3E}">
        <p14:creationId xmlns:p14="http://schemas.microsoft.com/office/powerpoint/2010/main" val="2514314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2C38B4-41AB-980D-53A5-F55A34A6A565}"/>
              </a:ext>
            </a:extLst>
          </p:cNvPr>
          <p:cNvSpPr>
            <a:spLocks noGrp="1"/>
          </p:cNvSpPr>
          <p:nvPr>
            <p:ph type="sldNum" sz="quarter" idx="12"/>
          </p:nvPr>
        </p:nvSpPr>
        <p:spPr/>
        <p:txBody>
          <a:bodyPr/>
          <a:lstStyle/>
          <a:p>
            <a:fld id="{A65A5C87-DF58-40C8-B092-1DE63DB4547E}" type="slidenum">
              <a:rPr lang="en-US" smtClean="0"/>
              <a:pPr/>
              <a:t>63</a:t>
            </a:fld>
            <a:endParaRPr lang="en-US" dirty="0"/>
          </a:p>
        </p:txBody>
      </p:sp>
      <p:pic>
        <p:nvPicPr>
          <p:cNvPr id="4" name="Picture 3">
            <a:extLst>
              <a:ext uri="{FF2B5EF4-FFF2-40B4-BE49-F238E27FC236}">
                <a16:creationId xmlns:a16="http://schemas.microsoft.com/office/drawing/2014/main" id="{0A0CC5FB-A88F-E33D-6BEE-E9A7C3695063}"/>
              </a:ext>
            </a:extLst>
          </p:cNvPr>
          <p:cNvPicPr>
            <a:picLocks noChangeAspect="1"/>
          </p:cNvPicPr>
          <p:nvPr/>
        </p:nvPicPr>
        <p:blipFill>
          <a:blip r:embed="rId2"/>
          <a:stretch>
            <a:fillRect/>
          </a:stretch>
        </p:blipFill>
        <p:spPr>
          <a:xfrm>
            <a:off x="2886075" y="2381250"/>
            <a:ext cx="6419850" cy="2095500"/>
          </a:xfrm>
          <a:prstGeom prst="rect">
            <a:avLst/>
          </a:prstGeom>
        </p:spPr>
      </p:pic>
    </p:spTree>
    <p:extLst>
      <p:ext uri="{BB962C8B-B14F-4D97-AF65-F5344CB8AC3E}">
        <p14:creationId xmlns:p14="http://schemas.microsoft.com/office/powerpoint/2010/main" val="447639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F583D-D8CD-C971-24F4-31B764635164}"/>
              </a:ext>
            </a:extLst>
          </p:cNvPr>
          <p:cNvSpPr>
            <a:spLocks noGrp="1"/>
          </p:cNvSpPr>
          <p:nvPr>
            <p:ph type="sldNum" sz="quarter" idx="12"/>
          </p:nvPr>
        </p:nvSpPr>
        <p:spPr/>
        <p:txBody>
          <a:bodyPr/>
          <a:lstStyle/>
          <a:p>
            <a:fld id="{A65A5C87-DF58-40C8-B092-1DE63DB4547E}" type="slidenum">
              <a:rPr lang="en-US" smtClean="0"/>
              <a:pPr/>
              <a:t>64</a:t>
            </a:fld>
            <a:endParaRPr lang="en-US" dirty="0"/>
          </a:p>
        </p:txBody>
      </p:sp>
      <p:pic>
        <p:nvPicPr>
          <p:cNvPr id="4" name="Picture 3">
            <a:extLst>
              <a:ext uri="{FF2B5EF4-FFF2-40B4-BE49-F238E27FC236}">
                <a16:creationId xmlns:a16="http://schemas.microsoft.com/office/drawing/2014/main" id="{F104C744-C6AB-4A53-3993-6CF4004FEE2A}"/>
              </a:ext>
            </a:extLst>
          </p:cNvPr>
          <p:cNvPicPr>
            <a:picLocks noChangeAspect="1"/>
          </p:cNvPicPr>
          <p:nvPr/>
        </p:nvPicPr>
        <p:blipFill>
          <a:blip r:embed="rId2"/>
          <a:stretch>
            <a:fillRect/>
          </a:stretch>
        </p:blipFill>
        <p:spPr>
          <a:xfrm>
            <a:off x="2886075" y="2147887"/>
            <a:ext cx="6419850" cy="2562225"/>
          </a:xfrm>
          <a:prstGeom prst="rect">
            <a:avLst/>
          </a:prstGeom>
        </p:spPr>
      </p:pic>
    </p:spTree>
    <p:extLst>
      <p:ext uri="{BB962C8B-B14F-4D97-AF65-F5344CB8AC3E}">
        <p14:creationId xmlns:p14="http://schemas.microsoft.com/office/powerpoint/2010/main" val="3438232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5C9CB0-6EEE-FA93-1ECB-ED25F39B503C}"/>
              </a:ext>
            </a:extLst>
          </p:cNvPr>
          <p:cNvSpPr>
            <a:spLocks noGrp="1"/>
          </p:cNvSpPr>
          <p:nvPr>
            <p:ph type="sldNum" sz="quarter" idx="12"/>
          </p:nvPr>
        </p:nvSpPr>
        <p:spPr/>
        <p:txBody>
          <a:bodyPr/>
          <a:lstStyle/>
          <a:p>
            <a:fld id="{A65A5C87-DF58-40C8-B092-1DE63DB4547E}" type="slidenum">
              <a:rPr lang="en-US" smtClean="0"/>
              <a:pPr/>
              <a:t>65</a:t>
            </a:fld>
            <a:endParaRPr lang="en-US" dirty="0"/>
          </a:p>
        </p:txBody>
      </p:sp>
      <p:pic>
        <p:nvPicPr>
          <p:cNvPr id="4" name="Picture 3">
            <a:extLst>
              <a:ext uri="{FF2B5EF4-FFF2-40B4-BE49-F238E27FC236}">
                <a16:creationId xmlns:a16="http://schemas.microsoft.com/office/drawing/2014/main" id="{6F20B3E2-F2AF-1D9A-FAEA-88E604FDAEB2}"/>
              </a:ext>
            </a:extLst>
          </p:cNvPr>
          <p:cNvPicPr>
            <a:picLocks noChangeAspect="1"/>
          </p:cNvPicPr>
          <p:nvPr/>
        </p:nvPicPr>
        <p:blipFill>
          <a:blip r:embed="rId2"/>
          <a:stretch>
            <a:fillRect/>
          </a:stretch>
        </p:blipFill>
        <p:spPr>
          <a:xfrm>
            <a:off x="2886075" y="2276475"/>
            <a:ext cx="6419850" cy="2305050"/>
          </a:xfrm>
          <a:prstGeom prst="rect">
            <a:avLst/>
          </a:prstGeom>
        </p:spPr>
      </p:pic>
      <p:sp>
        <p:nvSpPr>
          <p:cNvPr id="5" name="TextBox 4">
            <a:extLst>
              <a:ext uri="{FF2B5EF4-FFF2-40B4-BE49-F238E27FC236}">
                <a16:creationId xmlns:a16="http://schemas.microsoft.com/office/drawing/2014/main" id="{8BD69C18-3269-B03A-7008-7324B0DF63DE}"/>
              </a:ext>
            </a:extLst>
          </p:cNvPr>
          <p:cNvSpPr txBox="1"/>
          <p:nvPr/>
        </p:nvSpPr>
        <p:spPr>
          <a:xfrm>
            <a:off x="4122057" y="5885543"/>
            <a:ext cx="2258952" cy="369332"/>
          </a:xfrm>
          <a:prstGeom prst="rect">
            <a:avLst/>
          </a:prstGeom>
          <a:noFill/>
        </p:spPr>
        <p:txBody>
          <a:bodyPr wrap="none" rtlCol="0">
            <a:spAutoFit/>
          </a:bodyPr>
          <a:lstStyle/>
          <a:p>
            <a:r>
              <a:rPr lang="en-GB" dirty="0"/>
              <a:t>Halo under the liver</a:t>
            </a:r>
            <a:endParaRPr lang="en-US" dirty="0"/>
          </a:p>
        </p:txBody>
      </p:sp>
    </p:spTree>
    <p:extLst>
      <p:ext uri="{BB962C8B-B14F-4D97-AF65-F5344CB8AC3E}">
        <p14:creationId xmlns:p14="http://schemas.microsoft.com/office/powerpoint/2010/main" val="2502517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A78586-44A2-908C-FE8B-4F54FD9EB8AC}"/>
              </a:ext>
            </a:extLst>
          </p:cNvPr>
          <p:cNvSpPr>
            <a:spLocks noGrp="1"/>
          </p:cNvSpPr>
          <p:nvPr>
            <p:ph type="sldNum" sz="quarter" idx="12"/>
          </p:nvPr>
        </p:nvSpPr>
        <p:spPr/>
        <p:txBody>
          <a:bodyPr/>
          <a:lstStyle/>
          <a:p>
            <a:fld id="{A65A5C87-DF58-40C8-B092-1DE63DB4547E}" type="slidenum">
              <a:rPr lang="en-US" smtClean="0"/>
              <a:pPr/>
              <a:t>66</a:t>
            </a:fld>
            <a:endParaRPr lang="en-US" dirty="0"/>
          </a:p>
        </p:txBody>
      </p:sp>
      <p:pic>
        <p:nvPicPr>
          <p:cNvPr id="4" name="Picture 3">
            <a:extLst>
              <a:ext uri="{FF2B5EF4-FFF2-40B4-BE49-F238E27FC236}">
                <a16:creationId xmlns:a16="http://schemas.microsoft.com/office/drawing/2014/main" id="{DCA4D8DA-2E21-ABF0-2242-0EFE706CAF71}"/>
              </a:ext>
            </a:extLst>
          </p:cNvPr>
          <p:cNvPicPr>
            <a:picLocks noChangeAspect="1"/>
          </p:cNvPicPr>
          <p:nvPr/>
        </p:nvPicPr>
        <p:blipFill>
          <a:blip r:embed="rId2"/>
          <a:stretch>
            <a:fillRect/>
          </a:stretch>
        </p:blipFill>
        <p:spPr>
          <a:xfrm>
            <a:off x="2886075" y="2295525"/>
            <a:ext cx="6419850" cy="2266950"/>
          </a:xfrm>
          <a:prstGeom prst="rect">
            <a:avLst/>
          </a:prstGeom>
        </p:spPr>
      </p:pic>
    </p:spTree>
    <p:extLst>
      <p:ext uri="{BB962C8B-B14F-4D97-AF65-F5344CB8AC3E}">
        <p14:creationId xmlns:p14="http://schemas.microsoft.com/office/powerpoint/2010/main" val="37059154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AC0815-2604-5823-8E0B-711115C3DDF5}"/>
              </a:ext>
            </a:extLst>
          </p:cNvPr>
          <p:cNvSpPr>
            <a:spLocks noGrp="1"/>
          </p:cNvSpPr>
          <p:nvPr>
            <p:ph type="sldNum" sz="quarter" idx="12"/>
          </p:nvPr>
        </p:nvSpPr>
        <p:spPr/>
        <p:txBody>
          <a:bodyPr/>
          <a:lstStyle/>
          <a:p>
            <a:fld id="{A65A5C87-DF58-40C8-B092-1DE63DB4547E}" type="slidenum">
              <a:rPr lang="en-US" smtClean="0"/>
              <a:t>67</a:t>
            </a:fld>
            <a:endParaRPr lang="en-US" dirty="0"/>
          </a:p>
        </p:txBody>
      </p:sp>
      <p:sp>
        <p:nvSpPr>
          <p:cNvPr id="3" name="Footer Placeholder 2">
            <a:extLst>
              <a:ext uri="{FF2B5EF4-FFF2-40B4-BE49-F238E27FC236}">
                <a16:creationId xmlns:a16="http://schemas.microsoft.com/office/drawing/2014/main" id="{C03F6B1F-D890-36D1-0757-27634D5DA959}"/>
              </a:ext>
            </a:extLst>
          </p:cNvPr>
          <p:cNvSpPr>
            <a:spLocks noGrp="1"/>
          </p:cNvSpPr>
          <p:nvPr>
            <p:ph type="ftr" sz="quarter" idx="4294967295"/>
          </p:nvPr>
        </p:nvSpPr>
        <p:spPr>
          <a:xfrm>
            <a:off x="1159329" y="6356350"/>
            <a:ext cx="9263741" cy="365125"/>
          </a:xfrm>
          <a:prstGeom prst="rect">
            <a:avLst/>
          </a:prstGeom>
        </p:spPr>
        <p:txBody>
          <a:bodyPr/>
          <a:lstStyle/>
          <a:p>
            <a:r>
              <a:rPr lang="en-GB" sz="1100" dirty="0"/>
              <a:t>Coronal and axial views of 4 clinical studies showing from left to right NAC, MAC, IMCM-DL and the difference images of MAC and DL image. The images generated using the IMCM approach successfully corrected the halo artefact in pelvic area.</a:t>
            </a:r>
            <a:r>
              <a:rPr lang="en-US" sz="1100" dirty="0"/>
              <a:t>n Title</a:t>
            </a:r>
          </a:p>
        </p:txBody>
      </p:sp>
      <p:pic>
        <p:nvPicPr>
          <p:cNvPr id="7" name="Picture 6">
            <a:extLst>
              <a:ext uri="{FF2B5EF4-FFF2-40B4-BE49-F238E27FC236}">
                <a16:creationId xmlns:a16="http://schemas.microsoft.com/office/drawing/2014/main" id="{59A77F93-2078-47A5-42D5-12A491F8DC1A}"/>
              </a:ext>
            </a:extLst>
          </p:cNvPr>
          <p:cNvPicPr>
            <a:picLocks noChangeAspect="1"/>
          </p:cNvPicPr>
          <p:nvPr/>
        </p:nvPicPr>
        <p:blipFill rotWithShape="1">
          <a:blip r:embed="rId2"/>
          <a:srcRect r="29996"/>
          <a:stretch/>
        </p:blipFill>
        <p:spPr>
          <a:xfrm>
            <a:off x="1040347" y="805741"/>
            <a:ext cx="9584109" cy="5488697"/>
          </a:xfrm>
          <a:prstGeom prst="rect">
            <a:avLst/>
          </a:prstGeom>
        </p:spPr>
      </p:pic>
      <p:sp>
        <p:nvSpPr>
          <p:cNvPr id="5" name="Rectangle 4">
            <a:extLst>
              <a:ext uri="{FF2B5EF4-FFF2-40B4-BE49-F238E27FC236}">
                <a16:creationId xmlns:a16="http://schemas.microsoft.com/office/drawing/2014/main" id="{9984B60F-C6DC-FD08-0BA5-4C5DA4E390CA}"/>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Ga-Artifact</a:t>
            </a:r>
            <a:endParaRPr lang="en-US" dirty="0"/>
          </a:p>
        </p:txBody>
      </p:sp>
    </p:spTree>
    <p:extLst>
      <p:ext uri="{BB962C8B-B14F-4D97-AF65-F5344CB8AC3E}">
        <p14:creationId xmlns:p14="http://schemas.microsoft.com/office/powerpoint/2010/main" val="17720141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E6ED49-8C45-3536-F239-57EB759DE915}"/>
              </a:ext>
            </a:extLst>
          </p:cNvPr>
          <p:cNvSpPr>
            <a:spLocks noGrp="1"/>
          </p:cNvSpPr>
          <p:nvPr>
            <p:ph type="sldNum" sz="quarter" idx="12"/>
          </p:nvPr>
        </p:nvSpPr>
        <p:spPr/>
        <p:txBody>
          <a:bodyPr/>
          <a:lstStyle/>
          <a:p>
            <a:fld id="{A65A5C87-DF58-40C8-B092-1DE63DB4547E}" type="slidenum">
              <a:rPr lang="en-US" smtClean="0"/>
              <a:t>68</a:t>
            </a:fld>
            <a:endParaRPr lang="en-US" dirty="0"/>
          </a:p>
        </p:txBody>
      </p:sp>
      <p:pic>
        <p:nvPicPr>
          <p:cNvPr id="4" name="Picture 3">
            <a:extLst>
              <a:ext uri="{FF2B5EF4-FFF2-40B4-BE49-F238E27FC236}">
                <a16:creationId xmlns:a16="http://schemas.microsoft.com/office/drawing/2014/main" id="{A75EB13F-47C0-C7E0-D796-8A291315CC9A}"/>
              </a:ext>
            </a:extLst>
          </p:cNvPr>
          <p:cNvPicPr>
            <a:picLocks noChangeAspect="1"/>
          </p:cNvPicPr>
          <p:nvPr/>
        </p:nvPicPr>
        <p:blipFill rotWithShape="1">
          <a:blip r:embed="rId2"/>
          <a:srcRect b="26441"/>
          <a:stretch/>
        </p:blipFill>
        <p:spPr>
          <a:xfrm>
            <a:off x="1306287" y="268992"/>
            <a:ext cx="9154884" cy="5718152"/>
          </a:xfrm>
          <a:prstGeom prst="rect">
            <a:avLst/>
          </a:prstGeom>
        </p:spPr>
      </p:pic>
      <p:sp>
        <p:nvSpPr>
          <p:cNvPr id="8" name="TextBox 7">
            <a:extLst>
              <a:ext uri="{FF2B5EF4-FFF2-40B4-BE49-F238E27FC236}">
                <a16:creationId xmlns:a16="http://schemas.microsoft.com/office/drawing/2014/main" id="{273335AC-2694-9583-966B-DB656C4B593D}"/>
              </a:ext>
            </a:extLst>
          </p:cNvPr>
          <p:cNvSpPr txBox="1"/>
          <p:nvPr/>
        </p:nvSpPr>
        <p:spPr>
          <a:xfrm>
            <a:off x="1932214" y="6173510"/>
            <a:ext cx="7113814" cy="415498"/>
          </a:xfrm>
          <a:prstGeom prst="rect">
            <a:avLst/>
          </a:prstGeom>
          <a:noFill/>
        </p:spPr>
        <p:txBody>
          <a:bodyPr wrap="square">
            <a:spAutoFit/>
          </a:bodyPr>
          <a:lstStyle/>
          <a:p>
            <a:pPr algn="ctr"/>
            <a:r>
              <a:rPr lang="en-GB" sz="1050" dirty="0"/>
              <a:t>Coronal views of 6 clinical studies, representing from left to right: NAC, MAC, IMCM-DL and the difference images of MAC and DL image. Our method effectively disentangles halo artefacts in the kidney area.</a:t>
            </a:r>
            <a:endParaRPr lang="en-NL" sz="1050" dirty="0"/>
          </a:p>
        </p:txBody>
      </p:sp>
      <p:cxnSp>
        <p:nvCxnSpPr>
          <p:cNvPr id="5" name="Straight Connector 4">
            <a:extLst>
              <a:ext uri="{FF2B5EF4-FFF2-40B4-BE49-F238E27FC236}">
                <a16:creationId xmlns:a16="http://schemas.microsoft.com/office/drawing/2014/main" id="{E1374A11-6FA4-2D0E-5AA4-DCDA3B3013DB}"/>
              </a:ext>
            </a:extLst>
          </p:cNvPr>
          <p:cNvCxnSpPr/>
          <p:nvPr/>
        </p:nvCxnSpPr>
        <p:spPr>
          <a:xfrm>
            <a:off x="6169025" y="2967039"/>
            <a:ext cx="273367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E815003-034C-0336-FE96-48B8601FC5D0}"/>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Ga-Artifact</a:t>
            </a:r>
            <a:endParaRPr lang="en-US" dirty="0"/>
          </a:p>
        </p:txBody>
      </p:sp>
    </p:spTree>
    <p:extLst>
      <p:ext uri="{BB962C8B-B14F-4D97-AF65-F5344CB8AC3E}">
        <p14:creationId xmlns:p14="http://schemas.microsoft.com/office/powerpoint/2010/main" val="1574813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438108-DB07-AE16-F95A-DD472D05C144}"/>
              </a:ext>
            </a:extLst>
          </p:cNvPr>
          <p:cNvSpPr>
            <a:spLocks noGrp="1"/>
          </p:cNvSpPr>
          <p:nvPr>
            <p:ph type="sldNum" sz="quarter" idx="12"/>
          </p:nvPr>
        </p:nvSpPr>
        <p:spPr/>
        <p:txBody>
          <a:bodyPr/>
          <a:lstStyle/>
          <a:p>
            <a:fld id="{A65A5C87-DF58-40C8-B092-1DE63DB4547E}" type="slidenum">
              <a:rPr lang="en-US" smtClean="0"/>
              <a:t>69</a:t>
            </a:fld>
            <a:endParaRPr lang="en-US" dirty="0"/>
          </a:p>
        </p:txBody>
      </p:sp>
      <p:pic>
        <p:nvPicPr>
          <p:cNvPr id="4" name="Picture 3">
            <a:extLst>
              <a:ext uri="{FF2B5EF4-FFF2-40B4-BE49-F238E27FC236}">
                <a16:creationId xmlns:a16="http://schemas.microsoft.com/office/drawing/2014/main" id="{87BF2A35-5D5E-218B-8A9A-DDE1ED43225B}"/>
              </a:ext>
            </a:extLst>
          </p:cNvPr>
          <p:cNvPicPr>
            <a:picLocks noChangeAspect="1"/>
          </p:cNvPicPr>
          <p:nvPr/>
        </p:nvPicPr>
        <p:blipFill rotWithShape="1">
          <a:blip r:embed="rId2"/>
          <a:srcRect b="51190"/>
          <a:stretch/>
        </p:blipFill>
        <p:spPr>
          <a:xfrm>
            <a:off x="1126561" y="737847"/>
            <a:ext cx="9661182" cy="4558052"/>
          </a:xfrm>
          <a:prstGeom prst="rect">
            <a:avLst/>
          </a:prstGeom>
        </p:spPr>
      </p:pic>
      <p:sp>
        <p:nvSpPr>
          <p:cNvPr id="8" name="TextBox 7">
            <a:extLst>
              <a:ext uri="{FF2B5EF4-FFF2-40B4-BE49-F238E27FC236}">
                <a16:creationId xmlns:a16="http://schemas.microsoft.com/office/drawing/2014/main" id="{A91895DB-A734-7B98-5379-47A5F0C8352A}"/>
              </a:ext>
            </a:extLst>
          </p:cNvPr>
          <p:cNvSpPr txBox="1"/>
          <p:nvPr/>
        </p:nvSpPr>
        <p:spPr>
          <a:xfrm>
            <a:off x="2471737" y="5745205"/>
            <a:ext cx="6677705" cy="577081"/>
          </a:xfrm>
          <a:prstGeom prst="rect">
            <a:avLst/>
          </a:prstGeom>
          <a:noFill/>
        </p:spPr>
        <p:txBody>
          <a:bodyPr wrap="square">
            <a:spAutoFit/>
          </a:bodyPr>
          <a:lstStyle/>
          <a:p>
            <a:pPr algn="ctr"/>
            <a:r>
              <a:rPr lang="en-GB" sz="1050" dirty="0"/>
              <a:t>Coronal views, showing from left to right NAC, MAC, IMCM-DL and the difference images of MAC and DL image. The images generated using the IMCM approach successfully corrected the mismatch artefact in the diaphragm, lung, liver and spleen regions.</a:t>
            </a:r>
            <a:endParaRPr lang="en-NL" sz="1050" dirty="0"/>
          </a:p>
        </p:txBody>
      </p:sp>
      <p:sp>
        <p:nvSpPr>
          <p:cNvPr id="3" name="Rectangle 2">
            <a:extLst>
              <a:ext uri="{FF2B5EF4-FFF2-40B4-BE49-F238E27FC236}">
                <a16:creationId xmlns:a16="http://schemas.microsoft.com/office/drawing/2014/main" id="{DD54A3AF-A670-7DCC-923A-9B95E58ED0C9}"/>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Ga-Artifact</a:t>
            </a:r>
            <a:endParaRPr lang="en-US" dirty="0"/>
          </a:p>
        </p:txBody>
      </p:sp>
    </p:spTree>
    <p:extLst>
      <p:ext uri="{BB962C8B-B14F-4D97-AF65-F5344CB8AC3E}">
        <p14:creationId xmlns:p14="http://schemas.microsoft.com/office/powerpoint/2010/main" val="173718518"/>
      </p:ext>
    </p:extLst>
  </p:cSld>
  <p:clrMapOvr>
    <a:masterClrMapping/>
  </p:clrMapOvr>
  <mc:AlternateContent xmlns:mc="http://schemas.openxmlformats.org/markup-compatibility/2006" xmlns:p14="http://schemas.microsoft.com/office/powerpoint/2010/main">
    <mc:Choice Requires="p14">
      <p:transition spd="slow" p14:dur="2000" advTm="220429"/>
    </mc:Choice>
    <mc:Fallback xmlns="">
      <p:transition spd="slow" advTm="22042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4C51BF-6D29-6F35-6B3E-60D0A6B095F0}"/>
              </a:ext>
            </a:extLst>
          </p:cNvPr>
          <p:cNvSpPr>
            <a:spLocks noGrp="1"/>
          </p:cNvSpPr>
          <p:nvPr>
            <p:ph type="title"/>
          </p:nvPr>
        </p:nvSpPr>
        <p:spPr/>
        <p:txBody>
          <a:bodyPr/>
          <a:lstStyle/>
          <a:p>
            <a:r>
              <a:rPr lang="en-GB" dirty="0"/>
              <a:t>Challenges in ASC using CT info</a:t>
            </a:r>
            <a:endParaRPr lang="en-US" dirty="0"/>
          </a:p>
        </p:txBody>
      </p:sp>
      <p:sp>
        <p:nvSpPr>
          <p:cNvPr id="5" name="Slide Number Placeholder 4">
            <a:extLst>
              <a:ext uri="{FF2B5EF4-FFF2-40B4-BE49-F238E27FC236}">
                <a16:creationId xmlns:a16="http://schemas.microsoft.com/office/drawing/2014/main" id="{2D49DD97-A184-366D-CE0D-CFFA9CE03DAE}"/>
              </a:ext>
            </a:extLst>
          </p:cNvPr>
          <p:cNvSpPr>
            <a:spLocks noGrp="1"/>
          </p:cNvSpPr>
          <p:nvPr>
            <p:ph type="sldNum" sz="quarter" idx="12"/>
          </p:nvPr>
        </p:nvSpPr>
        <p:spPr/>
        <p:txBody>
          <a:bodyPr/>
          <a:lstStyle/>
          <a:p>
            <a:fld id="{A65A5C87-DF58-40C8-B092-1DE63DB4547E}" type="slidenum">
              <a:rPr lang="en-US" smtClean="0"/>
              <a:t>7</a:t>
            </a:fld>
            <a:endParaRPr lang="en-US" dirty="0"/>
          </a:p>
        </p:txBody>
      </p:sp>
      <p:sp>
        <p:nvSpPr>
          <p:cNvPr id="3" name="TextBox 2">
            <a:extLst>
              <a:ext uri="{FF2B5EF4-FFF2-40B4-BE49-F238E27FC236}">
                <a16:creationId xmlns:a16="http://schemas.microsoft.com/office/drawing/2014/main" id="{38F76315-E245-FB49-BA33-4FE99006F6FD}"/>
              </a:ext>
            </a:extLst>
          </p:cNvPr>
          <p:cNvSpPr txBox="1"/>
          <p:nvPr/>
        </p:nvSpPr>
        <p:spPr>
          <a:xfrm>
            <a:off x="2082625" y="2087947"/>
            <a:ext cx="8726213" cy="4195957"/>
          </a:xfrm>
          <a:prstGeom prst="rect">
            <a:avLst/>
          </a:prstGeom>
          <a:noFill/>
        </p:spPr>
        <p:txBody>
          <a:bodyPr wrap="square">
            <a:spAutoFit/>
          </a:bodyPr>
          <a:lstStyle/>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Radiation Exposure</a:t>
            </a:r>
          </a:p>
          <a:p>
            <a:pPr>
              <a:lnSpc>
                <a:spcPct val="150000"/>
              </a:lnSpc>
            </a:pPr>
            <a:r>
              <a:rPr lang="en-US" dirty="0">
                <a:solidFill>
                  <a:srgbClr val="0070C0"/>
                </a:solidFill>
              </a:rPr>
              <a:t>⚠️</a:t>
            </a:r>
            <a:r>
              <a:rPr lang="en-GB" dirty="0">
                <a:solidFill>
                  <a:srgbClr val="0070C0"/>
                </a:solidFill>
                <a:latin typeface="Arial"/>
                <a:ea typeface="Arial"/>
                <a:cs typeface="Arial"/>
                <a:sym typeface="Arial"/>
              </a:rPr>
              <a:t>CT Artifacts Impact PET Data</a:t>
            </a:r>
            <a:endParaRPr lang="en-GB" sz="1800" dirty="0">
              <a:solidFill>
                <a:srgbClr val="0070C0"/>
              </a:solidFill>
              <a:latin typeface="Arial"/>
              <a:ea typeface="Arial"/>
              <a:cs typeface="Arial"/>
              <a:sym typeface="Arial"/>
            </a:endParaRP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Misalignment Issues</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Metal Artifacts</a:t>
            </a:r>
          </a:p>
          <a:p>
            <a:pPr>
              <a:lnSpc>
                <a:spcPct val="150000"/>
              </a:lnSpc>
            </a:pPr>
            <a:r>
              <a:rPr lang="en-US" dirty="0">
                <a:solidFill>
                  <a:srgbClr val="0070C0"/>
                </a:solidFill>
              </a:rPr>
              <a:t>🌬️</a:t>
            </a:r>
            <a:r>
              <a:rPr lang="en-GB" dirty="0">
                <a:solidFill>
                  <a:srgbClr val="0070C0"/>
                </a:solidFill>
                <a:latin typeface="Arial"/>
                <a:ea typeface="Arial"/>
                <a:cs typeface="Arial"/>
                <a:sym typeface="Arial"/>
              </a:rPr>
              <a:t>Respiratory Pattern Differences</a:t>
            </a:r>
            <a:endParaRPr lang="en-GB" sz="1800" dirty="0">
              <a:solidFill>
                <a:srgbClr val="0070C0"/>
              </a:solidFill>
              <a:latin typeface="Arial"/>
              <a:ea typeface="Arial"/>
              <a:cs typeface="Arial"/>
              <a:sym typeface="Arial"/>
            </a:endParaRP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Limited Availability</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Cost and Complexity</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Contrast Agent Issues</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CT Truncation Effects</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CT Bias Due to Beam-Hardening </a:t>
            </a:r>
          </a:p>
        </p:txBody>
      </p:sp>
      <p:sp>
        <p:nvSpPr>
          <p:cNvPr id="6" name="Rectangle 2">
            <a:extLst>
              <a:ext uri="{FF2B5EF4-FFF2-40B4-BE49-F238E27FC236}">
                <a16:creationId xmlns:a16="http://schemas.microsoft.com/office/drawing/2014/main" id="{4146748D-7AB8-9694-1488-486867EDC2B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559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afterEffect">
                                  <p:stCondLst>
                                    <p:cond delay="500"/>
                                  </p:stCondLst>
                                  <p:iterate type="lt">
                                    <p:tmPct val="4000"/>
                                  </p:iterate>
                                  <p:childTnLst>
                                    <p:set>
                                      <p:cBhvr override="childStyle">
                                        <p:cTn id="6" dur="1500" fill="hold"/>
                                        <p:tgtEl>
                                          <p:spTgt spid="3">
                                            <p:txEl>
                                              <p:pRg st="0" end="0"/>
                                            </p:txEl>
                                          </p:spTgt>
                                        </p:tgtEl>
                                        <p:attrNameLst>
                                          <p:attrName>style.color</p:attrName>
                                        </p:attrNameLst>
                                      </p:cBhvr>
                                      <p:to>
                                        <p:clrVal>
                                          <a:srgbClr val="0C171F"/>
                                        </p:clrVal>
                                      </p:to>
                                    </p:set>
                                    <p:set>
                                      <p:cBhvr>
                                        <p:cTn id="7" dur="1500" fill="hold"/>
                                        <p:tgtEl>
                                          <p:spTgt spid="3">
                                            <p:txEl>
                                              <p:pRg st="0" end="0"/>
                                            </p:txEl>
                                          </p:spTgt>
                                        </p:tgtEl>
                                        <p:attrNameLst>
                                          <p:attrName>fillcolor</p:attrName>
                                        </p:attrNameLst>
                                      </p:cBhvr>
                                      <p:to>
                                        <p:clrVal>
                                          <a:srgbClr val="0C171F"/>
                                        </p:clrVal>
                                      </p:to>
                                    </p:set>
                                    <p:set>
                                      <p:cBhvr>
                                        <p:cTn id="8" dur="1500" fill="hold"/>
                                        <p:tgtEl>
                                          <p:spTgt spid="3">
                                            <p:txEl>
                                              <p:pRg st="0" end="0"/>
                                            </p:txEl>
                                          </p:spTgt>
                                        </p:tgtEl>
                                        <p:attrNameLst>
                                          <p:attrName>fill.type</p:attrName>
                                        </p:attrNameLst>
                                      </p:cBhvr>
                                      <p:to>
                                        <p:strVal val="solid"/>
                                      </p:to>
                                    </p:set>
                                  </p:childTnLst>
                                </p:cTn>
                              </p:par>
                            </p:childTnLst>
                          </p:cTn>
                        </p:par>
                        <p:par>
                          <p:cTn id="9" fill="hold">
                            <p:stCondLst>
                              <p:cond delay="3080"/>
                            </p:stCondLst>
                            <p:childTnLst>
                              <p:par>
                                <p:cTn id="10" presetID="16" presetClass="emph" presetSubtype="0" fill="hold" nodeType="afterEffect">
                                  <p:stCondLst>
                                    <p:cond delay="500"/>
                                  </p:stCondLst>
                                  <p:iterate type="lt">
                                    <p:tmPct val="4000"/>
                                  </p:iterate>
                                  <p:childTnLst>
                                    <p:set>
                                      <p:cBhvr override="childStyle">
                                        <p:cTn id="11" dur="1500" fill="hold"/>
                                        <p:tgtEl>
                                          <p:spTgt spid="3">
                                            <p:txEl>
                                              <p:pRg st="1" end="1"/>
                                            </p:txEl>
                                          </p:spTgt>
                                        </p:tgtEl>
                                        <p:attrNameLst>
                                          <p:attrName>style.color</p:attrName>
                                        </p:attrNameLst>
                                      </p:cBhvr>
                                      <p:to>
                                        <p:clrVal>
                                          <a:srgbClr val="0C171F"/>
                                        </p:clrVal>
                                      </p:to>
                                    </p:set>
                                    <p:set>
                                      <p:cBhvr>
                                        <p:cTn id="12" dur="1500" fill="hold"/>
                                        <p:tgtEl>
                                          <p:spTgt spid="3">
                                            <p:txEl>
                                              <p:pRg st="1" end="1"/>
                                            </p:txEl>
                                          </p:spTgt>
                                        </p:tgtEl>
                                        <p:attrNameLst>
                                          <p:attrName>fillcolor</p:attrName>
                                        </p:attrNameLst>
                                      </p:cBhvr>
                                      <p:to>
                                        <p:clrVal>
                                          <a:srgbClr val="0C171F"/>
                                        </p:clrVal>
                                      </p:to>
                                    </p:set>
                                    <p:set>
                                      <p:cBhvr>
                                        <p:cTn id="13" dur="1500" fill="hold"/>
                                        <p:tgtEl>
                                          <p:spTgt spid="3">
                                            <p:txEl>
                                              <p:pRg st="1" end="1"/>
                                            </p:txEl>
                                          </p:spTgt>
                                        </p:tgtEl>
                                        <p:attrNameLst>
                                          <p:attrName>fill.type</p:attrName>
                                        </p:attrNameLst>
                                      </p:cBhvr>
                                      <p:to>
                                        <p:strVal val="solid"/>
                                      </p:to>
                                    </p:set>
                                  </p:childTnLst>
                                </p:cTn>
                              </p:par>
                            </p:childTnLst>
                          </p:cTn>
                        </p:par>
                        <p:par>
                          <p:cTn id="14" fill="hold">
                            <p:stCondLst>
                              <p:cond delay="6580"/>
                            </p:stCondLst>
                            <p:childTnLst>
                              <p:par>
                                <p:cTn id="15" presetID="16" presetClass="emph" presetSubtype="0" fill="hold" nodeType="afterEffect">
                                  <p:stCondLst>
                                    <p:cond delay="500"/>
                                  </p:stCondLst>
                                  <p:iterate type="lt">
                                    <p:tmPct val="4000"/>
                                  </p:iterate>
                                  <p:childTnLst>
                                    <p:set>
                                      <p:cBhvr override="childStyle">
                                        <p:cTn id="16" dur="1500" fill="hold"/>
                                        <p:tgtEl>
                                          <p:spTgt spid="3">
                                            <p:txEl>
                                              <p:pRg st="2" end="2"/>
                                            </p:txEl>
                                          </p:spTgt>
                                        </p:tgtEl>
                                        <p:attrNameLst>
                                          <p:attrName>style.color</p:attrName>
                                        </p:attrNameLst>
                                      </p:cBhvr>
                                      <p:to>
                                        <p:clrVal>
                                          <a:srgbClr val="0C171F"/>
                                        </p:clrVal>
                                      </p:to>
                                    </p:set>
                                    <p:set>
                                      <p:cBhvr>
                                        <p:cTn id="17" dur="1500" fill="hold"/>
                                        <p:tgtEl>
                                          <p:spTgt spid="3">
                                            <p:txEl>
                                              <p:pRg st="2" end="2"/>
                                            </p:txEl>
                                          </p:spTgt>
                                        </p:tgtEl>
                                        <p:attrNameLst>
                                          <p:attrName>fillcolor</p:attrName>
                                        </p:attrNameLst>
                                      </p:cBhvr>
                                      <p:to>
                                        <p:clrVal>
                                          <a:srgbClr val="0C171F"/>
                                        </p:clrVal>
                                      </p:to>
                                    </p:set>
                                    <p:set>
                                      <p:cBhvr>
                                        <p:cTn id="18" dur="1500" fill="hold"/>
                                        <p:tgtEl>
                                          <p:spTgt spid="3">
                                            <p:txEl>
                                              <p:pRg st="2" end="2"/>
                                            </p:txEl>
                                          </p:spTgt>
                                        </p:tgtEl>
                                        <p:attrNameLst>
                                          <p:attrName>fill.type</p:attrName>
                                        </p:attrNameLst>
                                      </p:cBhvr>
                                      <p:to>
                                        <p:strVal val="solid"/>
                                      </p:to>
                                    </p:set>
                                  </p:childTnLst>
                                </p:cTn>
                              </p:par>
                            </p:childTnLst>
                          </p:cTn>
                        </p:par>
                        <p:par>
                          <p:cTn id="19" fill="hold">
                            <p:stCondLst>
                              <p:cond delay="9660"/>
                            </p:stCondLst>
                            <p:childTnLst>
                              <p:par>
                                <p:cTn id="20" presetID="16" presetClass="emph" presetSubtype="0" fill="hold" nodeType="afterEffect">
                                  <p:stCondLst>
                                    <p:cond delay="500"/>
                                  </p:stCondLst>
                                  <p:iterate type="lt">
                                    <p:tmPct val="4000"/>
                                  </p:iterate>
                                  <p:childTnLst>
                                    <p:set>
                                      <p:cBhvr override="childStyle">
                                        <p:cTn id="21" dur="1500" fill="hold"/>
                                        <p:tgtEl>
                                          <p:spTgt spid="3">
                                            <p:txEl>
                                              <p:pRg st="3" end="3"/>
                                            </p:txEl>
                                          </p:spTgt>
                                        </p:tgtEl>
                                        <p:attrNameLst>
                                          <p:attrName>style.color</p:attrName>
                                        </p:attrNameLst>
                                      </p:cBhvr>
                                      <p:to>
                                        <p:clrVal>
                                          <a:srgbClr val="0C171F"/>
                                        </p:clrVal>
                                      </p:to>
                                    </p:set>
                                    <p:set>
                                      <p:cBhvr>
                                        <p:cTn id="22" dur="1500" fill="hold"/>
                                        <p:tgtEl>
                                          <p:spTgt spid="3">
                                            <p:txEl>
                                              <p:pRg st="3" end="3"/>
                                            </p:txEl>
                                          </p:spTgt>
                                        </p:tgtEl>
                                        <p:attrNameLst>
                                          <p:attrName>fillcolor</p:attrName>
                                        </p:attrNameLst>
                                      </p:cBhvr>
                                      <p:to>
                                        <p:clrVal>
                                          <a:srgbClr val="0C171F"/>
                                        </p:clrVal>
                                      </p:to>
                                    </p:set>
                                    <p:set>
                                      <p:cBhvr>
                                        <p:cTn id="23" dur="1500" fill="hold"/>
                                        <p:tgtEl>
                                          <p:spTgt spid="3">
                                            <p:txEl>
                                              <p:pRg st="3" end="3"/>
                                            </p:txEl>
                                          </p:spTgt>
                                        </p:tgtEl>
                                        <p:attrNameLst>
                                          <p:attrName>fill.type</p:attrName>
                                        </p:attrNameLst>
                                      </p:cBhvr>
                                      <p:to>
                                        <p:strVal val="solid"/>
                                      </p:to>
                                    </p:set>
                                  </p:childTnLst>
                                </p:cTn>
                              </p:par>
                            </p:childTnLst>
                          </p:cTn>
                        </p:par>
                        <p:par>
                          <p:cTn id="24" fill="hold">
                            <p:stCondLst>
                              <p:cond delay="12560"/>
                            </p:stCondLst>
                            <p:childTnLst>
                              <p:par>
                                <p:cTn id="25" presetID="16" presetClass="emph" presetSubtype="0" fill="hold" nodeType="afterEffect">
                                  <p:stCondLst>
                                    <p:cond delay="500"/>
                                  </p:stCondLst>
                                  <p:iterate type="lt">
                                    <p:tmPct val="4000"/>
                                  </p:iterate>
                                  <p:childTnLst>
                                    <p:set>
                                      <p:cBhvr override="childStyle">
                                        <p:cTn id="26" dur="1500" fill="hold"/>
                                        <p:tgtEl>
                                          <p:spTgt spid="3">
                                            <p:txEl>
                                              <p:pRg st="4" end="4"/>
                                            </p:txEl>
                                          </p:spTgt>
                                        </p:tgtEl>
                                        <p:attrNameLst>
                                          <p:attrName>style.color</p:attrName>
                                        </p:attrNameLst>
                                      </p:cBhvr>
                                      <p:to>
                                        <p:clrVal>
                                          <a:srgbClr val="0C171F"/>
                                        </p:clrVal>
                                      </p:to>
                                    </p:set>
                                    <p:set>
                                      <p:cBhvr>
                                        <p:cTn id="27" dur="1500" fill="hold"/>
                                        <p:tgtEl>
                                          <p:spTgt spid="3">
                                            <p:txEl>
                                              <p:pRg st="4" end="4"/>
                                            </p:txEl>
                                          </p:spTgt>
                                        </p:tgtEl>
                                        <p:attrNameLst>
                                          <p:attrName>fillcolor</p:attrName>
                                        </p:attrNameLst>
                                      </p:cBhvr>
                                      <p:to>
                                        <p:clrVal>
                                          <a:srgbClr val="0C171F"/>
                                        </p:clrVal>
                                      </p:to>
                                    </p:set>
                                    <p:set>
                                      <p:cBhvr>
                                        <p:cTn id="28" dur="1500" fill="hold"/>
                                        <p:tgtEl>
                                          <p:spTgt spid="3">
                                            <p:txEl>
                                              <p:pRg st="4" end="4"/>
                                            </p:txEl>
                                          </p:spTgt>
                                        </p:tgtEl>
                                        <p:attrNameLst>
                                          <p:attrName>fill.type</p:attrName>
                                        </p:attrNameLst>
                                      </p:cBhvr>
                                      <p:to>
                                        <p:strVal val="solid"/>
                                      </p:to>
                                    </p:set>
                                  </p:childTnLst>
                                </p:cTn>
                              </p:par>
                            </p:childTnLst>
                          </p:cTn>
                        </p:par>
                        <p:par>
                          <p:cTn id="29" fill="hold">
                            <p:stCondLst>
                              <p:cond delay="16360"/>
                            </p:stCondLst>
                            <p:childTnLst>
                              <p:par>
                                <p:cTn id="30" presetID="16" presetClass="emph" presetSubtype="0" fill="hold" nodeType="afterEffect">
                                  <p:stCondLst>
                                    <p:cond delay="500"/>
                                  </p:stCondLst>
                                  <p:iterate type="lt">
                                    <p:tmPct val="4000"/>
                                  </p:iterate>
                                  <p:childTnLst>
                                    <p:set>
                                      <p:cBhvr override="childStyle">
                                        <p:cTn id="31" dur="1500" fill="hold"/>
                                        <p:tgtEl>
                                          <p:spTgt spid="3">
                                            <p:txEl>
                                              <p:pRg st="5" end="5"/>
                                            </p:txEl>
                                          </p:spTgt>
                                        </p:tgtEl>
                                        <p:attrNameLst>
                                          <p:attrName>style.color</p:attrName>
                                        </p:attrNameLst>
                                      </p:cBhvr>
                                      <p:to>
                                        <p:clrVal>
                                          <a:srgbClr val="0C171F"/>
                                        </p:clrVal>
                                      </p:to>
                                    </p:set>
                                    <p:set>
                                      <p:cBhvr>
                                        <p:cTn id="32" dur="1500" fill="hold"/>
                                        <p:tgtEl>
                                          <p:spTgt spid="3">
                                            <p:txEl>
                                              <p:pRg st="5" end="5"/>
                                            </p:txEl>
                                          </p:spTgt>
                                        </p:tgtEl>
                                        <p:attrNameLst>
                                          <p:attrName>fillcolor</p:attrName>
                                        </p:attrNameLst>
                                      </p:cBhvr>
                                      <p:to>
                                        <p:clrVal>
                                          <a:srgbClr val="0C171F"/>
                                        </p:clrVal>
                                      </p:to>
                                    </p:set>
                                    <p:set>
                                      <p:cBhvr>
                                        <p:cTn id="33" dur="1500" fill="hold"/>
                                        <p:tgtEl>
                                          <p:spTgt spid="3">
                                            <p:txEl>
                                              <p:pRg st="5" end="5"/>
                                            </p:txEl>
                                          </p:spTgt>
                                        </p:tgtEl>
                                        <p:attrNameLst>
                                          <p:attrName>fill.type</p:attrName>
                                        </p:attrNameLst>
                                      </p:cBhvr>
                                      <p:to>
                                        <p:strVal val="solid"/>
                                      </p:to>
                                    </p:set>
                                  </p:childTnLst>
                                </p:cTn>
                              </p:par>
                            </p:childTnLst>
                          </p:cTn>
                        </p:par>
                        <p:par>
                          <p:cTn id="34" fill="hold">
                            <p:stCondLst>
                              <p:cond delay="19500"/>
                            </p:stCondLst>
                            <p:childTnLst>
                              <p:par>
                                <p:cTn id="35" presetID="16" presetClass="emph" presetSubtype="0" fill="hold" nodeType="afterEffect">
                                  <p:stCondLst>
                                    <p:cond delay="500"/>
                                  </p:stCondLst>
                                  <p:iterate type="lt">
                                    <p:tmPct val="4000"/>
                                  </p:iterate>
                                  <p:childTnLst>
                                    <p:set>
                                      <p:cBhvr override="childStyle">
                                        <p:cTn id="36" dur="1500" fill="hold"/>
                                        <p:tgtEl>
                                          <p:spTgt spid="3">
                                            <p:txEl>
                                              <p:pRg st="6" end="6"/>
                                            </p:txEl>
                                          </p:spTgt>
                                        </p:tgtEl>
                                        <p:attrNameLst>
                                          <p:attrName>style.color</p:attrName>
                                        </p:attrNameLst>
                                      </p:cBhvr>
                                      <p:to>
                                        <p:clrVal>
                                          <a:srgbClr val="0C171F"/>
                                        </p:clrVal>
                                      </p:to>
                                    </p:set>
                                    <p:set>
                                      <p:cBhvr>
                                        <p:cTn id="37" dur="1500" fill="hold"/>
                                        <p:tgtEl>
                                          <p:spTgt spid="3">
                                            <p:txEl>
                                              <p:pRg st="6" end="6"/>
                                            </p:txEl>
                                          </p:spTgt>
                                        </p:tgtEl>
                                        <p:attrNameLst>
                                          <p:attrName>fillcolor</p:attrName>
                                        </p:attrNameLst>
                                      </p:cBhvr>
                                      <p:to>
                                        <p:clrVal>
                                          <a:srgbClr val="0C171F"/>
                                        </p:clrVal>
                                      </p:to>
                                    </p:set>
                                    <p:set>
                                      <p:cBhvr>
                                        <p:cTn id="38" dur="1500" fill="hold"/>
                                        <p:tgtEl>
                                          <p:spTgt spid="3">
                                            <p:txEl>
                                              <p:pRg st="6" end="6"/>
                                            </p:txEl>
                                          </p:spTgt>
                                        </p:tgtEl>
                                        <p:attrNameLst>
                                          <p:attrName>fill.type</p:attrName>
                                        </p:attrNameLst>
                                      </p:cBhvr>
                                      <p:to>
                                        <p:strVal val="solid"/>
                                      </p:to>
                                    </p:set>
                                  </p:childTnLst>
                                </p:cTn>
                              </p:par>
                            </p:childTnLst>
                          </p:cTn>
                        </p:par>
                        <p:par>
                          <p:cTn id="39" fill="hold">
                            <p:stCondLst>
                              <p:cond delay="22520"/>
                            </p:stCondLst>
                            <p:childTnLst>
                              <p:par>
                                <p:cTn id="40" presetID="16" presetClass="emph" presetSubtype="0" fill="hold" nodeType="afterEffect">
                                  <p:stCondLst>
                                    <p:cond delay="500"/>
                                  </p:stCondLst>
                                  <p:iterate type="lt">
                                    <p:tmPct val="4000"/>
                                  </p:iterate>
                                  <p:childTnLst>
                                    <p:set>
                                      <p:cBhvr override="childStyle">
                                        <p:cTn id="41" dur="1500" fill="hold"/>
                                        <p:tgtEl>
                                          <p:spTgt spid="3">
                                            <p:txEl>
                                              <p:pRg st="7" end="7"/>
                                            </p:txEl>
                                          </p:spTgt>
                                        </p:tgtEl>
                                        <p:attrNameLst>
                                          <p:attrName>style.color</p:attrName>
                                        </p:attrNameLst>
                                      </p:cBhvr>
                                      <p:to>
                                        <p:clrVal>
                                          <a:srgbClr val="0C171F"/>
                                        </p:clrVal>
                                      </p:to>
                                    </p:set>
                                    <p:set>
                                      <p:cBhvr>
                                        <p:cTn id="42" dur="1500" fill="hold"/>
                                        <p:tgtEl>
                                          <p:spTgt spid="3">
                                            <p:txEl>
                                              <p:pRg st="7" end="7"/>
                                            </p:txEl>
                                          </p:spTgt>
                                        </p:tgtEl>
                                        <p:attrNameLst>
                                          <p:attrName>fillcolor</p:attrName>
                                        </p:attrNameLst>
                                      </p:cBhvr>
                                      <p:to>
                                        <p:clrVal>
                                          <a:srgbClr val="0C171F"/>
                                        </p:clrVal>
                                      </p:to>
                                    </p:set>
                                    <p:set>
                                      <p:cBhvr>
                                        <p:cTn id="43" dur="1500" fill="hold"/>
                                        <p:tgtEl>
                                          <p:spTgt spid="3">
                                            <p:txEl>
                                              <p:pRg st="7" end="7"/>
                                            </p:txEl>
                                          </p:spTgt>
                                        </p:tgtEl>
                                        <p:attrNameLst>
                                          <p:attrName>fill.type</p:attrName>
                                        </p:attrNameLst>
                                      </p:cBhvr>
                                      <p:to>
                                        <p:strVal val="solid"/>
                                      </p:to>
                                    </p:set>
                                  </p:childTnLst>
                                </p:cTn>
                              </p:par>
                            </p:childTnLst>
                          </p:cTn>
                        </p:par>
                        <p:par>
                          <p:cTn id="44" fill="hold">
                            <p:stCondLst>
                              <p:cond delay="25660"/>
                            </p:stCondLst>
                            <p:childTnLst>
                              <p:par>
                                <p:cTn id="45" presetID="16" presetClass="emph" presetSubtype="0" fill="hold" nodeType="afterEffect">
                                  <p:stCondLst>
                                    <p:cond delay="500"/>
                                  </p:stCondLst>
                                  <p:iterate type="lt">
                                    <p:tmPct val="4000"/>
                                  </p:iterate>
                                  <p:childTnLst>
                                    <p:set>
                                      <p:cBhvr override="childStyle">
                                        <p:cTn id="46" dur="1500" fill="hold"/>
                                        <p:tgtEl>
                                          <p:spTgt spid="3">
                                            <p:txEl>
                                              <p:pRg st="8" end="8"/>
                                            </p:txEl>
                                          </p:spTgt>
                                        </p:tgtEl>
                                        <p:attrNameLst>
                                          <p:attrName>style.color</p:attrName>
                                        </p:attrNameLst>
                                      </p:cBhvr>
                                      <p:to>
                                        <p:clrVal>
                                          <a:srgbClr val="0C171F"/>
                                        </p:clrVal>
                                      </p:to>
                                    </p:set>
                                    <p:set>
                                      <p:cBhvr>
                                        <p:cTn id="47" dur="1500" fill="hold"/>
                                        <p:tgtEl>
                                          <p:spTgt spid="3">
                                            <p:txEl>
                                              <p:pRg st="8" end="8"/>
                                            </p:txEl>
                                          </p:spTgt>
                                        </p:tgtEl>
                                        <p:attrNameLst>
                                          <p:attrName>fillcolor</p:attrName>
                                        </p:attrNameLst>
                                      </p:cBhvr>
                                      <p:to>
                                        <p:clrVal>
                                          <a:srgbClr val="0C171F"/>
                                        </p:clrVal>
                                      </p:to>
                                    </p:set>
                                    <p:set>
                                      <p:cBhvr>
                                        <p:cTn id="48" dur="1500" fill="hold"/>
                                        <p:tgtEl>
                                          <p:spTgt spid="3">
                                            <p:txEl>
                                              <p:pRg st="8" end="8"/>
                                            </p:txEl>
                                          </p:spTgt>
                                        </p:tgtEl>
                                        <p:attrNameLst>
                                          <p:attrName>fill.type</p:attrName>
                                        </p:attrNameLst>
                                      </p:cBhvr>
                                      <p:to>
                                        <p:strVal val="solid"/>
                                      </p:to>
                                    </p:set>
                                  </p:childTnLst>
                                </p:cTn>
                              </p:par>
                            </p:childTnLst>
                          </p:cTn>
                        </p:par>
                        <p:par>
                          <p:cTn id="49" fill="hold">
                            <p:stCondLst>
                              <p:cond delay="28860"/>
                            </p:stCondLst>
                            <p:childTnLst>
                              <p:par>
                                <p:cTn id="50" presetID="16" presetClass="emph" presetSubtype="0" fill="hold" nodeType="afterEffect">
                                  <p:stCondLst>
                                    <p:cond delay="500"/>
                                  </p:stCondLst>
                                  <p:iterate type="lt">
                                    <p:tmPct val="4000"/>
                                  </p:iterate>
                                  <p:childTnLst>
                                    <p:set>
                                      <p:cBhvr override="childStyle">
                                        <p:cTn id="51" dur="1500" fill="hold"/>
                                        <p:tgtEl>
                                          <p:spTgt spid="3">
                                            <p:txEl>
                                              <p:pRg st="9" end="9"/>
                                            </p:txEl>
                                          </p:spTgt>
                                        </p:tgtEl>
                                        <p:attrNameLst>
                                          <p:attrName>style.color</p:attrName>
                                        </p:attrNameLst>
                                      </p:cBhvr>
                                      <p:to>
                                        <p:clrVal>
                                          <a:srgbClr val="0C171F"/>
                                        </p:clrVal>
                                      </p:to>
                                    </p:set>
                                    <p:set>
                                      <p:cBhvr>
                                        <p:cTn id="52" dur="1500" fill="hold"/>
                                        <p:tgtEl>
                                          <p:spTgt spid="3">
                                            <p:txEl>
                                              <p:pRg st="9" end="9"/>
                                            </p:txEl>
                                          </p:spTgt>
                                        </p:tgtEl>
                                        <p:attrNameLst>
                                          <p:attrName>fillcolor</p:attrName>
                                        </p:attrNameLst>
                                      </p:cBhvr>
                                      <p:to>
                                        <p:clrVal>
                                          <a:srgbClr val="0C171F"/>
                                        </p:clrVal>
                                      </p:to>
                                    </p:set>
                                    <p:set>
                                      <p:cBhvr>
                                        <p:cTn id="53" dur="1500" fill="hold"/>
                                        <p:tgtEl>
                                          <p:spTgt spid="3">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E64D1FA9-71CC-1512-2EA1-8AB617005407}"/>
              </a:ext>
            </a:extLst>
          </p:cNvPr>
          <p:cNvSpPr>
            <a:spLocks noGrp="1"/>
          </p:cNvSpPr>
          <p:nvPr>
            <p:ph type="sldNum" sz="quarter" idx="12"/>
          </p:nvPr>
        </p:nvSpPr>
        <p:spPr>
          <a:xfrm>
            <a:off x="8610600" y="6356350"/>
            <a:ext cx="2743200" cy="365125"/>
          </a:xfrm>
        </p:spPr>
        <p:txBody>
          <a:bodyPr>
            <a:normAutofit/>
          </a:bodyPr>
          <a:lstStyle/>
          <a:p>
            <a:pPr>
              <a:spcAft>
                <a:spcPts val="600"/>
              </a:spcAft>
            </a:pPr>
            <a:fld id="{A65A5C87-DF58-40C8-B092-1DE63DB4547E}" type="slidenum">
              <a:rPr lang="en-US" smtClean="0"/>
              <a:pPr>
                <a:spcAft>
                  <a:spcPts val="600"/>
                </a:spcAft>
              </a:pPr>
              <a:t>70</a:t>
            </a:fld>
            <a:endParaRPr lang="en-US"/>
          </a:p>
        </p:txBody>
      </p:sp>
      <p:pic>
        <p:nvPicPr>
          <p:cNvPr id="7" name="Picture 6">
            <a:extLst>
              <a:ext uri="{FF2B5EF4-FFF2-40B4-BE49-F238E27FC236}">
                <a16:creationId xmlns:a16="http://schemas.microsoft.com/office/drawing/2014/main" id="{100179D2-974C-44E6-AA42-CFB6A55E7F86}"/>
              </a:ext>
            </a:extLst>
          </p:cNvPr>
          <p:cNvPicPr>
            <a:picLocks noChangeAspect="1"/>
          </p:cNvPicPr>
          <p:nvPr/>
        </p:nvPicPr>
        <p:blipFill>
          <a:blip r:embed="rId2"/>
          <a:stretch>
            <a:fillRect/>
          </a:stretch>
        </p:blipFill>
        <p:spPr>
          <a:xfrm>
            <a:off x="1430181" y="0"/>
            <a:ext cx="9331637" cy="6858000"/>
          </a:xfrm>
          <a:prstGeom prst="rect">
            <a:avLst/>
          </a:prstGeom>
        </p:spPr>
      </p:pic>
      <p:sp>
        <p:nvSpPr>
          <p:cNvPr id="3" name="Rectangle 2">
            <a:extLst>
              <a:ext uri="{FF2B5EF4-FFF2-40B4-BE49-F238E27FC236}">
                <a16:creationId xmlns:a16="http://schemas.microsoft.com/office/drawing/2014/main" id="{2F773238-0DED-5F02-F539-C608A18A1748}"/>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Ga-Artifact</a:t>
            </a:r>
            <a:endParaRPr lang="en-US" dirty="0"/>
          </a:p>
        </p:txBody>
      </p:sp>
    </p:spTree>
    <p:extLst>
      <p:ext uri="{BB962C8B-B14F-4D97-AF65-F5344CB8AC3E}">
        <p14:creationId xmlns:p14="http://schemas.microsoft.com/office/powerpoint/2010/main" val="831419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D71810F-EBD6-FEE4-E398-51BC3277EDD7}"/>
              </a:ext>
            </a:extLst>
          </p:cNvPr>
          <p:cNvSpPr>
            <a:spLocks noGrp="1"/>
          </p:cNvSpPr>
          <p:nvPr>
            <p:ph type="body" idx="1"/>
          </p:nvPr>
        </p:nvSpPr>
        <p:spPr/>
        <p:txBody>
          <a:bodyPr/>
          <a:lstStyle/>
          <a:p>
            <a:r>
              <a:rPr lang="en-US" sz="2000" dirty="0">
                <a:solidFill>
                  <a:srgbClr val="440255"/>
                </a:solidFill>
                <a:latin typeface="+mj-lt"/>
              </a:rPr>
              <a:t>Types of common Artifacts</a:t>
            </a:r>
          </a:p>
        </p:txBody>
      </p:sp>
      <p:sp>
        <p:nvSpPr>
          <p:cNvPr id="2" name="Slide Number Placeholder 1">
            <a:extLst>
              <a:ext uri="{FF2B5EF4-FFF2-40B4-BE49-F238E27FC236}">
                <a16:creationId xmlns:a16="http://schemas.microsoft.com/office/drawing/2014/main" id="{763601E5-B748-F691-59E8-544E816D63F0}"/>
              </a:ext>
            </a:extLst>
          </p:cNvPr>
          <p:cNvSpPr>
            <a:spLocks noGrp="1"/>
          </p:cNvSpPr>
          <p:nvPr>
            <p:ph type="sldNum" sz="quarter" idx="12"/>
          </p:nvPr>
        </p:nvSpPr>
        <p:spPr/>
        <p:txBody>
          <a:bodyPr/>
          <a:lstStyle/>
          <a:p>
            <a:fld id="{A65A5C87-DF58-40C8-B092-1DE63DB4547E}" type="slidenum">
              <a:rPr lang="en-US" smtClean="0"/>
              <a:t>8</a:t>
            </a:fld>
            <a:endParaRPr lang="en-US" dirty="0"/>
          </a:p>
        </p:txBody>
      </p:sp>
      <p:sp>
        <p:nvSpPr>
          <p:cNvPr id="3" name="Google Shape;149;p8">
            <a:extLst>
              <a:ext uri="{FF2B5EF4-FFF2-40B4-BE49-F238E27FC236}">
                <a16:creationId xmlns:a16="http://schemas.microsoft.com/office/drawing/2014/main" id="{F4E9AA72-10B2-B804-1F5A-C7E24E6160F0}"/>
              </a:ext>
            </a:extLst>
          </p:cNvPr>
          <p:cNvSpPr txBox="1">
            <a:spLocks/>
          </p:cNvSpPr>
          <p:nvPr/>
        </p:nvSpPr>
        <p:spPr>
          <a:xfrm>
            <a:off x="1149350"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nl-NL" sz="1600" b="1" i="1" dirty="0">
                <a:solidFill>
                  <a:srgbClr val="0070C0"/>
                </a:solidFill>
              </a:rPr>
              <a:t>Halo; 	</a:t>
            </a:r>
            <a:endParaRPr lang="en-US" sz="1600" b="1" i="1" dirty="0">
              <a:solidFill>
                <a:srgbClr val="0070C0"/>
              </a:solidFill>
            </a:endParaRPr>
          </a:p>
        </p:txBody>
      </p:sp>
      <p:pic>
        <p:nvPicPr>
          <p:cNvPr id="10" name="Google Shape;156;p8">
            <a:extLst>
              <a:ext uri="{FF2B5EF4-FFF2-40B4-BE49-F238E27FC236}">
                <a16:creationId xmlns:a16="http://schemas.microsoft.com/office/drawing/2014/main" id="{03D77B52-FBD7-76EE-E503-58DB03A82B84}"/>
              </a:ext>
            </a:extLst>
          </p:cNvPr>
          <p:cNvPicPr preferRelativeResize="0"/>
          <p:nvPr/>
        </p:nvPicPr>
        <p:blipFill rotWithShape="1">
          <a:blip r:embed="rId2">
            <a:alphaModFix/>
          </a:blip>
          <a:srcRect t="1720" r="54534"/>
          <a:stretch/>
        </p:blipFill>
        <p:spPr>
          <a:xfrm>
            <a:off x="984702" y="2399598"/>
            <a:ext cx="1147082" cy="2576824"/>
          </a:xfrm>
          <a:prstGeom prst="rect">
            <a:avLst/>
          </a:prstGeom>
          <a:noFill/>
          <a:ln>
            <a:noFill/>
          </a:ln>
        </p:spPr>
      </p:pic>
      <p:pic>
        <p:nvPicPr>
          <p:cNvPr id="15" name="Google Shape;150;p8">
            <a:extLst>
              <a:ext uri="{FF2B5EF4-FFF2-40B4-BE49-F238E27FC236}">
                <a16:creationId xmlns:a16="http://schemas.microsoft.com/office/drawing/2014/main" id="{BB837933-8024-80DA-F5BB-A201D45C38E0}"/>
              </a:ext>
            </a:extLst>
          </p:cNvPr>
          <p:cNvPicPr preferRelativeResize="0"/>
          <p:nvPr/>
        </p:nvPicPr>
        <p:blipFill rotWithShape="1">
          <a:blip r:embed="rId3">
            <a:alphaModFix/>
          </a:blip>
          <a:srcRect b="4200"/>
          <a:stretch/>
        </p:blipFill>
        <p:spPr>
          <a:xfrm>
            <a:off x="2561459" y="2399598"/>
            <a:ext cx="1868145" cy="2589219"/>
          </a:xfrm>
          <a:prstGeom prst="rect">
            <a:avLst/>
          </a:prstGeom>
          <a:noFill/>
          <a:ln>
            <a:noFill/>
          </a:ln>
        </p:spPr>
      </p:pic>
      <p:pic>
        <p:nvPicPr>
          <p:cNvPr id="16" name="Google Shape;151;p8">
            <a:extLst>
              <a:ext uri="{FF2B5EF4-FFF2-40B4-BE49-F238E27FC236}">
                <a16:creationId xmlns:a16="http://schemas.microsoft.com/office/drawing/2014/main" id="{35B9E110-2240-6FE5-8B26-52934FFF414B}"/>
              </a:ext>
            </a:extLst>
          </p:cNvPr>
          <p:cNvPicPr preferRelativeResize="0"/>
          <p:nvPr/>
        </p:nvPicPr>
        <p:blipFill rotWithShape="1">
          <a:blip r:embed="rId4">
            <a:alphaModFix/>
          </a:blip>
          <a:srcRect/>
          <a:stretch/>
        </p:blipFill>
        <p:spPr>
          <a:xfrm>
            <a:off x="4757587" y="2387203"/>
            <a:ext cx="2394804" cy="2589219"/>
          </a:xfrm>
          <a:prstGeom prst="rect">
            <a:avLst/>
          </a:prstGeom>
          <a:noFill/>
          <a:ln>
            <a:noFill/>
          </a:ln>
        </p:spPr>
      </p:pic>
      <p:pic>
        <p:nvPicPr>
          <p:cNvPr id="1026" name="Picture 2" descr="PET/CT Truncation and Associated Artifact">
            <a:extLst>
              <a:ext uri="{FF2B5EF4-FFF2-40B4-BE49-F238E27FC236}">
                <a16:creationId xmlns:a16="http://schemas.microsoft.com/office/drawing/2014/main" id="{647BEBD6-B7B3-8A31-DD98-35C55E04DA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91" t="15267" r="5920" b="6302"/>
          <a:stretch/>
        </p:blipFill>
        <p:spPr bwMode="auto">
          <a:xfrm>
            <a:off x="7582066" y="2387203"/>
            <a:ext cx="3866222" cy="258921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49;p8">
            <a:extLst>
              <a:ext uri="{FF2B5EF4-FFF2-40B4-BE49-F238E27FC236}">
                <a16:creationId xmlns:a16="http://schemas.microsoft.com/office/drawing/2014/main" id="{3422EDAF-A6CC-4471-E181-4805A8058F37}"/>
              </a:ext>
            </a:extLst>
          </p:cNvPr>
          <p:cNvSpPr txBox="1">
            <a:spLocks/>
          </p:cNvSpPr>
          <p:nvPr/>
        </p:nvSpPr>
        <p:spPr>
          <a:xfrm>
            <a:off x="3117850"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nl-NL" sz="1600" b="1" i="1" dirty="0">
                <a:solidFill>
                  <a:srgbClr val="0070C0"/>
                </a:solidFill>
              </a:rPr>
              <a:t>Metal; 	</a:t>
            </a:r>
            <a:endParaRPr lang="en-US" sz="1600" b="1" i="1" dirty="0">
              <a:solidFill>
                <a:srgbClr val="0070C0"/>
              </a:solidFill>
            </a:endParaRPr>
          </a:p>
        </p:txBody>
      </p:sp>
      <p:sp>
        <p:nvSpPr>
          <p:cNvPr id="5" name="Google Shape;149;p8">
            <a:extLst>
              <a:ext uri="{FF2B5EF4-FFF2-40B4-BE49-F238E27FC236}">
                <a16:creationId xmlns:a16="http://schemas.microsoft.com/office/drawing/2014/main" id="{90942CBE-D340-67C9-A547-1E30704804A4}"/>
              </a:ext>
            </a:extLst>
          </p:cNvPr>
          <p:cNvSpPr txBox="1">
            <a:spLocks/>
          </p:cNvSpPr>
          <p:nvPr/>
        </p:nvSpPr>
        <p:spPr>
          <a:xfrm>
            <a:off x="5594350"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600" b="1" i="1" dirty="0">
                <a:solidFill>
                  <a:srgbClr val="0070C0"/>
                </a:solidFill>
              </a:rPr>
              <a:t>Motion; </a:t>
            </a:r>
          </a:p>
        </p:txBody>
      </p:sp>
      <p:sp>
        <p:nvSpPr>
          <p:cNvPr id="6" name="Google Shape;149;p8">
            <a:extLst>
              <a:ext uri="{FF2B5EF4-FFF2-40B4-BE49-F238E27FC236}">
                <a16:creationId xmlns:a16="http://schemas.microsoft.com/office/drawing/2014/main" id="{DB01C360-E741-912E-1DE2-80351618A542}"/>
              </a:ext>
            </a:extLst>
          </p:cNvPr>
          <p:cNvSpPr txBox="1">
            <a:spLocks/>
          </p:cNvSpPr>
          <p:nvPr/>
        </p:nvSpPr>
        <p:spPr>
          <a:xfrm>
            <a:off x="8910788"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600" b="1" i="1" dirty="0">
                <a:solidFill>
                  <a:srgbClr val="0070C0"/>
                </a:solidFill>
              </a:rPr>
              <a:t>Truncation;</a:t>
            </a:r>
          </a:p>
        </p:txBody>
      </p:sp>
    </p:spTree>
    <p:extLst>
      <p:ext uri="{BB962C8B-B14F-4D97-AF65-F5344CB8AC3E}">
        <p14:creationId xmlns:p14="http://schemas.microsoft.com/office/powerpoint/2010/main" val="109794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10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20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A screenshot of a computer screen&#10;&#10;Description automatically generated">
            <a:extLst>
              <a:ext uri="{FF2B5EF4-FFF2-40B4-BE49-F238E27FC236}">
                <a16:creationId xmlns:a16="http://schemas.microsoft.com/office/drawing/2014/main" id="{2ED9CD08-C448-977D-5AFF-17EC3FEE40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212" b="5013"/>
          <a:stretch/>
        </p:blipFill>
        <p:spPr bwMode="auto">
          <a:xfrm>
            <a:off x="20" y="0"/>
            <a:ext cx="12191980" cy="34118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8F9CB7C-1B13-E7C6-B2E9-B12C45A921FA}"/>
              </a:ext>
            </a:extLst>
          </p:cNvPr>
          <p:cNvSpPr>
            <a:spLocks noChangeArrowheads="1"/>
          </p:cNvSpPr>
          <p:nvPr/>
        </p:nvSpPr>
        <p:spPr bwMode="auto">
          <a:xfrm>
            <a:off x="566928" y="3453978"/>
            <a:ext cx="8557193" cy="5360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p>
            <a:pPr>
              <a:lnSpc>
                <a:spcPct val="90000"/>
              </a:lnSpc>
              <a:spcBef>
                <a:spcPct val="0"/>
              </a:spcBef>
              <a:spcAft>
                <a:spcPts val="600"/>
              </a:spcAft>
            </a:pPr>
            <a:r>
              <a:rPr lang="en-GB" sz="2800" dirty="0">
                <a:solidFill>
                  <a:schemeClr val="bg1"/>
                </a:solidFill>
                <a:latin typeface="+mj-lt"/>
                <a:ea typeface="+mj-ea"/>
                <a:cs typeface="+mj-cs"/>
              </a:rPr>
              <a:t>AI is starting to change medical imaging, for real</a:t>
            </a:r>
            <a:endParaRPr lang="en-US" altLang="zh-CN" sz="2800" dirty="0">
              <a:solidFill>
                <a:schemeClr val="bg1"/>
              </a:solidFill>
              <a:latin typeface="+mj-lt"/>
              <a:ea typeface="+mj-ea"/>
              <a:cs typeface="+mj-cs"/>
            </a:endParaRPr>
          </a:p>
        </p:txBody>
      </p:sp>
      <p:sp>
        <p:nvSpPr>
          <p:cNvPr id="4" name="Slide Number Placeholder 3">
            <a:extLst>
              <a:ext uri="{FF2B5EF4-FFF2-40B4-BE49-F238E27FC236}">
                <a16:creationId xmlns:a16="http://schemas.microsoft.com/office/drawing/2014/main" id="{D26BE450-B8CE-BB1D-E984-F797D6BB4569}"/>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smtClean="0">
                <a:solidFill>
                  <a:schemeClr val="tx1">
                    <a:tint val="75000"/>
                  </a:schemeClr>
                </a:solidFill>
              </a:rPr>
              <a:pPr>
                <a:spcAft>
                  <a:spcPts val="600"/>
                </a:spcAft>
              </a:pPr>
              <a:t>9</a:t>
            </a:fld>
            <a:endParaRPr lang="en-US">
              <a:solidFill>
                <a:schemeClr val="tx1">
                  <a:tint val="75000"/>
                </a:schemeClr>
              </a:solidFill>
            </a:endParaRPr>
          </a:p>
        </p:txBody>
      </p:sp>
      <p:sp>
        <p:nvSpPr>
          <p:cNvPr id="6" name="TextBox 5">
            <a:extLst>
              <a:ext uri="{FF2B5EF4-FFF2-40B4-BE49-F238E27FC236}">
                <a16:creationId xmlns:a16="http://schemas.microsoft.com/office/drawing/2014/main" id="{E1F6AF54-6244-5B9F-5FA5-FA82995DE408}"/>
              </a:ext>
            </a:extLst>
          </p:cNvPr>
          <p:cNvSpPr txBox="1"/>
          <p:nvPr/>
        </p:nvSpPr>
        <p:spPr>
          <a:xfrm>
            <a:off x="7948400" y="3117905"/>
            <a:ext cx="4243600" cy="246320"/>
          </a:xfrm>
          <a:prstGeom prst="rect">
            <a:avLst/>
          </a:prstGeom>
          <a:noFill/>
        </p:spPr>
        <p:txBody>
          <a:bodyPr wrap="square">
            <a:spAutoFit/>
          </a:bodyPr>
          <a:lstStyle/>
          <a:p>
            <a:r>
              <a:rPr lang="en-GB" sz="1000" dirty="0">
                <a:solidFill>
                  <a:schemeClr val="bg1"/>
                </a:solidFill>
              </a:rPr>
              <a:t>https://subtlemedical.com/ai-is-starting-to-change-radiology-for-real/</a:t>
            </a:r>
            <a:endParaRPr lang="en-US" sz="1000" dirty="0">
              <a:solidFill>
                <a:schemeClr val="bg1"/>
              </a:solidFill>
            </a:endParaRPr>
          </a:p>
        </p:txBody>
      </p:sp>
      <p:sp>
        <p:nvSpPr>
          <p:cNvPr id="12" name="TextBox 11">
            <a:extLst>
              <a:ext uri="{FF2B5EF4-FFF2-40B4-BE49-F238E27FC236}">
                <a16:creationId xmlns:a16="http://schemas.microsoft.com/office/drawing/2014/main" id="{8289B7A0-8853-EB42-9C74-87F33212AB21}"/>
              </a:ext>
            </a:extLst>
          </p:cNvPr>
          <p:cNvSpPr txBox="1"/>
          <p:nvPr/>
        </p:nvSpPr>
        <p:spPr>
          <a:xfrm>
            <a:off x="626850" y="4336693"/>
            <a:ext cx="11167872" cy="167180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1400" b="1" dirty="0">
                <a:latin typeface="+mj-lt"/>
              </a:rPr>
              <a:t>1990s</a:t>
            </a:r>
            <a:r>
              <a:rPr lang="en-GB" sz="1400" dirty="0">
                <a:latin typeface="+mj-lt"/>
              </a:rPr>
              <a:t>: Early experiments with machine learning techniques for image reconstruction and basic attenuation correction in PET [2]</a:t>
            </a:r>
          </a:p>
          <a:p>
            <a:pPr marL="285750" indent="-285750">
              <a:lnSpc>
                <a:spcPct val="150000"/>
              </a:lnSpc>
              <a:buFont typeface="Arial" panose="020B0604020202020204" pitchFamily="34" charset="0"/>
              <a:buChar char="•"/>
            </a:pPr>
            <a:r>
              <a:rPr kumimoji="0" lang="en-US" altLang="en-US" sz="1400" b="1" i="0" u="none" strike="noStrike" cap="none" normalizeH="0" baseline="0" dirty="0">
                <a:ln>
                  <a:noFill/>
                </a:ln>
                <a:solidFill>
                  <a:schemeClr val="tx1"/>
                </a:solidFill>
                <a:effectLst/>
                <a:latin typeface="+mj-lt"/>
              </a:rPr>
              <a:t>2010s</a:t>
            </a:r>
            <a:r>
              <a:rPr kumimoji="0" lang="en-US" altLang="en-US" sz="1400" b="0" i="0" u="none" strike="noStrike" cap="none" normalizeH="0" baseline="0" dirty="0">
                <a:ln>
                  <a:noFill/>
                </a:ln>
                <a:solidFill>
                  <a:schemeClr val="tx1"/>
                </a:solidFill>
                <a:effectLst/>
                <a:latin typeface="+mj-lt"/>
              </a:rPr>
              <a:t>: Initial research and exploration of AI for enhancing medical imaging and ASC (</a:t>
            </a:r>
            <a:r>
              <a:rPr kumimoji="0" lang="en-US" altLang="en-US" sz="1400" b="0" i="0" u="none" strike="noStrike" cap="none" normalizeH="0" baseline="0" dirty="0">
                <a:ln>
                  <a:noFill/>
                </a:ln>
                <a:effectLst/>
                <a:latin typeface="+mj-lt"/>
              </a:rPr>
              <a:t>Indirect approaches )</a:t>
            </a:r>
            <a:endParaRPr lang="en-GB" sz="1400" dirty="0">
              <a:latin typeface="+mj-lt"/>
            </a:endParaRPr>
          </a:p>
          <a:p>
            <a:pPr marL="285750" indent="-285750">
              <a:lnSpc>
                <a:spcPct val="150000"/>
              </a:lnSpc>
              <a:buFont typeface="Arial" panose="020B0604020202020204" pitchFamily="34" charset="0"/>
              <a:buChar char="•"/>
            </a:pPr>
            <a:r>
              <a:rPr kumimoji="0" lang="en-US" altLang="en-US" sz="1400" b="1" i="0" u="none" strike="noStrike" cap="none" normalizeH="0" baseline="0" dirty="0">
                <a:ln>
                  <a:noFill/>
                </a:ln>
                <a:solidFill>
                  <a:schemeClr val="tx1"/>
                </a:solidFill>
                <a:effectLst/>
                <a:latin typeface="+mj-lt"/>
              </a:rPr>
              <a:t>Early 2020s </a:t>
            </a:r>
            <a:r>
              <a:rPr lang="en-GB" sz="1400" dirty="0">
                <a:latin typeface="+mj-lt"/>
              </a:rPr>
              <a:t>: Advanced deep learning models are introduced for direct scatter correction, eliminating the need for separate correction steps and improving workflow efficiency [2]</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mj-lt"/>
              </a:rPr>
              <a:t>2022-2023</a:t>
            </a:r>
            <a:r>
              <a:rPr kumimoji="0" lang="en-US" altLang="en-US" sz="1400" b="0" i="0" u="none" strike="noStrike" cap="none" normalizeH="0" baseline="0" dirty="0">
                <a:ln>
                  <a:noFill/>
                </a:ln>
                <a:solidFill>
                  <a:schemeClr val="tx1"/>
                </a:solidFill>
                <a:effectLst/>
                <a:latin typeface="+mj-lt"/>
              </a:rPr>
              <a:t>: Wider clinical integration and validation of AI-based ASC methods, enhancing image quality and diagnostic accuracy.</a:t>
            </a:r>
          </a:p>
        </p:txBody>
      </p:sp>
    </p:spTree>
    <p:extLst>
      <p:ext uri="{BB962C8B-B14F-4D97-AF65-F5344CB8AC3E}">
        <p14:creationId xmlns:p14="http://schemas.microsoft.com/office/powerpoint/2010/main" val="3143193907"/>
      </p:ext>
    </p:extLst>
  </p:cSld>
  <p:clrMapOvr>
    <a:masterClrMapping/>
  </p:clrMapOvr>
</p:sld>
</file>

<file path=ppt/theme/theme1.xml><?xml version="1.0" encoding="utf-8"?>
<a:theme xmlns:a="http://schemas.openxmlformats.org/drawingml/2006/main" name="AccentBoxVTI">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927DC71-2909-427C-BDB0-3E47E21015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52240</TotalTime>
  <Words>2042</Words>
  <Application>Microsoft Office PowerPoint</Application>
  <PresentationFormat>Widescreen</PresentationFormat>
  <Paragraphs>378</Paragraphs>
  <Slides>70</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Avenir Next LT Pro</vt:lpstr>
      <vt:lpstr>Calibri</vt:lpstr>
      <vt:lpstr>Cambria Math</vt:lpstr>
      <vt:lpstr>Courier New</vt:lpstr>
      <vt:lpstr>Times New Roman</vt:lpstr>
      <vt:lpstr>Trebuchet MS</vt:lpstr>
      <vt:lpstr>AccentBoxVTI</vt:lpstr>
      <vt:lpstr>PowerPoint Presentation</vt:lpstr>
      <vt:lpstr>Introduction of PET &amp; ASC Problem Statement  Research Objective  Data Collection  Methodology  Internal Validation Results  External Validation Results  Artifact Correction Results  Conclusion </vt:lpstr>
      <vt:lpstr>PET &amp; Attenuation / Scatter</vt:lpstr>
      <vt:lpstr>PET Attenuation and Scatter Correction (ASC)</vt:lpstr>
      <vt:lpstr>Effects of Attenuation Scatter Correction</vt:lpstr>
      <vt:lpstr>PowerPoint Presentation</vt:lpstr>
      <vt:lpstr>Challenges in ASC using CT info</vt:lpstr>
      <vt:lpstr>PowerPoint Presentation</vt:lpstr>
      <vt:lpstr>PowerPoint Presentation</vt:lpstr>
      <vt:lpstr>⇓Research Objective</vt:lpstr>
      <vt:lpstr> Materials and Methods</vt:lpstr>
      <vt:lpstr>Workflow of A CT-less deep convolutional neural network</vt:lpstr>
      <vt:lpstr>Workflow of Decomposition-Based Approach [3]</vt:lpstr>
      <vt:lpstr>PowerPoint Presentation</vt:lpstr>
      <vt:lpstr>Workflow of Decomposition-Based Approach [1]</vt:lpstr>
      <vt:lpstr>Workflow of Decomposition-Based Approach [1]</vt:lpstr>
      <vt:lpstr>PowerPoint Presentation</vt:lpstr>
      <vt:lpstr>PowerPoint Presentation</vt:lpstr>
      <vt:lpstr>PowerPoint Presentation</vt:lpstr>
      <vt:lpstr>190 patients 18Ga PSMA PET/CT Motion and Halo artifacts</vt:lpstr>
      <vt:lpstr>Test Sets</vt:lpstr>
      <vt:lpstr>Hyper parameters</vt:lpstr>
      <vt:lpstr>PowerPoint Presentation</vt:lpstr>
      <vt:lpstr>PowerPoint Presentation</vt:lpstr>
      <vt:lpstr>PowerPoint Presentation</vt:lpstr>
      <vt:lpstr>PowerPoint Presentation</vt:lpstr>
      <vt:lpstr> Results</vt:lpstr>
      <vt:lpstr>PowerPoint Presentation</vt:lpstr>
      <vt:lpstr>PowerPoint Presentation</vt:lpstr>
      <vt:lpstr>PowerPoint Presentation</vt:lpstr>
      <vt:lpstr>PowerPoint Presentation</vt:lpstr>
      <vt:lpstr>Case Study on artifact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[1]  Schmitz et al. The physics of PET/Ct scanners. PET and PET/CT: a clinical guide, 2005. [2]  Chen, X., Liu, C. Deep-learning-based methods of attenuation correction for SPECT and PET. J. Nucl. Cardiol. 30, 1859–1878 (2023). https://doi.org/10.1007/s12350-022-03007-3 [3] [2] Guo R, Xue S, Hu J, Sari H, Mingels C, Zeimpekis K, et al. Using domain knowledge for robust and generalizable deep  learning-based CT-free PET attenuation and scatter correction. Nat Commun. 2022 Dec 1;13(1).  [4] Shiri I, Salimi Y, Hervier E, Pezzoni A, Sanaat A, Mostafaei S, et al. Artificial Intelligence-Driven Single-Shot PET Image Artifact Detection and Disentanglement: Toward Routine Clinical Image Quality Assurance. Clin Nucl Med. 2023 Dec 1;48(12):1035–46 [5] Shiri I, Salimi Y, Hervier E, Pezzoni A, Sanaat A, Mostafaei S, et al. Artificial Intelligence-Driven Single-Shot PET Image Artifact Detection and Disentanglement: Toward Routine Clinical Image Quality Assurance. Clin Nucl Med. 2023 Dec 1;48(12):1035–46.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Samane Shahpouri</dc:creator>
  <cp:lastModifiedBy>Samane Shahpouri</cp:lastModifiedBy>
  <cp:revision>68</cp:revision>
  <dcterms:created xsi:type="dcterms:W3CDTF">2023-11-10T04:18:19Z</dcterms:created>
  <dcterms:modified xsi:type="dcterms:W3CDTF">2024-08-08T07:19:29Z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